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3"/>
  </p:notesMasterIdLst>
  <p:handoutMasterIdLst>
    <p:handoutMasterId r:id="rId44"/>
  </p:handoutMasterIdLst>
  <p:sldIdLst>
    <p:sldId id="265" r:id="rId2"/>
    <p:sldId id="334" r:id="rId3"/>
    <p:sldId id="319" r:id="rId4"/>
    <p:sldId id="266" r:id="rId5"/>
    <p:sldId id="329" r:id="rId6"/>
    <p:sldId id="330" r:id="rId7"/>
    <p:sldId id="322" r:id="rId8"/>
    <p:sldId id="323" r:id="rId9"/>
    <p:sldId id="327" r:id="rId10"/>
    <p:sldId id="256" r:id="rId11"/>
    <p:sldId id="286" r:id="rId12"/>
    <p:sldId id="268" r:id="rId13"/>
    <p:sldId id="285" r:id="rId14"/>
    <p:sldId id="269" r:id="rId15"/>
    <p:sldId id="289" r:id="rId16"/>
    <p:sldId id="290" r:id="rId17"/>
    <p:sldId id="291" r:id="rId18"/>
    <p:sldId id="292" r:id="rId19"/>
    <p:sldId id="296" r:id="rId20"/>
    <p:sldId id="294" r:id="rId21"/>
    <p:sldId id="335" r:id="rId22"/>
    <p:sldId id="299" r:id="rId23"/>
    <p:sldId id="264" r:id="rId24"/>
    <p:sldId id="300" r:id="rId25"/>
    <p:sldId id="306" r:id="rId26"/>
    <p:sldId id="259" r:id="rId27"/>
    <p:sldId id="260" r:id="rId28"/>
    <p:sldId id="262" r:id="rId29"/>
    <p:sldId id="263" r:id="rId30"/>
    <p:sldId id="308" r:id="rId31"/>
    <p:sldId id="304" r:id="rId32"/>
    <p:sldId id="341" r:id="rId33"/>
    <p:sldId id="333" r:id="rId34"/>
    <p:sldId id="336" r:id="rId35"/>
    <p:sldId id="307" r:id="rId36"/>
    <p:sldId id="331" r:id="rId37"/>
    <p:sldId id="337" r:id="rId38"/>
    <p:sldId id="338" r:id="rId39"/>
    <p:sldId id="339" r:id="rId40"/>
    <p:sldId id="340" r:id="rId41"/>
    <p:sldId id="305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BC1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909" autoAdjust="0"/>
  </p:normalViewPr>
  <p:slideViewPr>
    <p:cSldViewPr snapToGrid="0" snapToObjects="1">
      <p:cViewPr varScale="1">
        <p:scale>
          <a:sx n="81" d="100"/>
          <a:sy n="81" d="100"/>
        </p:scale>
        <p:origin x="-12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58F0E8-0C8E-E444-99EA-FEA01B2773BD}" type="datetimeFigureOut">
              <a:rPr lang="en-US" smtClean="0"/>
              <a:t>12.12.12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9ED6C-90C1-9B41-9C03-8A6320A9240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090112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g>
</file>

<file path=ppt/media/image12.jpeg>
</file>

<file path=ppt/media/image13.jpg>
</file>

<file path=ppt/media/image17.png>
</file>

<file path=ppt/media/image2.png>
</file>

<file path=ppt/media/image23.png>
</file>

<file path=ppt/media/image24.jpeg>
</file>

<file path=ppt/media/image25.png>
</file>

<file path=ppt/media/image27.pn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4.png>
</file>

<file path=ppt/media/image42.jpeg>
</file>

<file path=ppt/media/image43.png>
</file>

<file path=ppt/media/image5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52EE71-DA2E-3340-B4C5-3BFC1FE593E7}" type="datetimeFigureOut">
              <a:rPr lang="en-US" smtClean="0"/>
              <a:t>12.12.12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AF64D7-9833-8241-A064-2F61A9C7EF0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17148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General</a:t>
            </a:r>
            <a:r>
              <a:rPr lang="en-GB" baseline="0" dirty="0" smtClean="0"/>
              <a:t> observations:</a:t>
            </a:r>
          </a:p>
          <a:p>
            <a:pPr marL="171450" indent="-171450">
              <a:buFontTx/>
              <a:buChar char="-"/>
            </a:pPr>
            <a:r>
              <a:rPr lang="en-GB" baseline="0" dirty="0" smtClean="0"/>
              <a:t>Factor of 2 in L from enhancement – relatively large disruption parameter -&gt; tight tolerances on collisions to IP (feedback)</a:t>
            </a:r>
          </a:p>
          <a:p>
            <a:pPr marL="171450" indent="-171450">
              <a:buFontTx/>
              <a:buChar char="-"/>
            </a:pPr>
            <a:endParaRPr lang="en-GB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524FDE-7017-0F44-A341-1282EE18452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374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Short FD</a:t>
            </a:r>
            <a:r>
              <a:rPr lang="en-GB" baseline="0" dirty="0" smtClean="0"/>
              <a:t> effectively increases collimation depth (SR fan from FD). Universal FD (to prevent having to exchange cryostats) still requires proof of principle design.</a:t>
            </a:r>
            <a:endParaRPr lang="en-GB" dirty="0" smtClean="0"/>
          </a:p>
          <a:p>
            <a:r>
              <a:rPr lang="en-GB" dirty="0" smtClean="0"/>
              <a:t>Still many integration issues for</a:t>
            </a:r>
            <a:r>
              <a:rPr lang="en-GB" baseline="0" dirty="0" smtClean="0"/>
              <a:t> IR/MDI. Requires engineering studies (beyond TDR).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F158CF-C497-8F4F-A94F-DD3560EC4F5D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6347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Should</a:t>
            </a:r>
            <a:r>
              <a:rPr lang="en-GB" baseline="0" dirty="0" smtClean="0"/>
              <a:t> add mountain 3D graphic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F158CF-C497-8F4F-A94F-DD3560EC4F5D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545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Should</a:t>
            </a:r>
            <a:r>
              <a:rPr lang="en-GB" baseline="0" dirty="0" smtClean="0"/>
              <a:t> add mountain 3D graphic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F158CF-C497-8F4F-A94F-DD3560EC4F5D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4545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 obvious possible approach to minimizing</a:t>
            </a:r>
            <a:r>
              <a:rPr lang="en-US" baseline="0" dirty="0" smtClean="0"/>
              <a:t> downtime for physics.</a:t>
            </a:r>
          </a:p>
          <a:p>
            <a:r>
              <a:rPr lang="en-US" dirty="0" smtClean="0"/>
              <a:t>Assume something like a total of 5</a:t>
            </a:r>
            <a:r>
              <a:rPr lang="en-US" baseline="0" dirty="0" smtClean="0"/>
              <a:t> year construction with perhaps 12-18 months with no physics??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56CDFC-BC85-154D-84B0-E914DD43270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907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ilccolor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1219200" cy="79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7" descr="1024_greendot_divide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295400" y="838200"/>
            <a:ext cx="7848600" cy="153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1295400" y="0"/>
            <a:ext cx="762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endParaRPr lang="en-US" sz="2400">
              <a:latin typeface="+mn-lt"/>
              <a:ea typeface="+mn-ea"/>
              <a:cs typeface="+mn-cs"/>
            </a:endParaRPr>
          </a:p>
        </p:txBody>
      </p:sp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1828800" y="0"/>
            <a:ext cx="6629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endParaRPr lang="en-US" sz="2400">
              <a:latin typeface="+mn-lt"/>
              <a:ea typeface="+mn-ea"/>
              <a:cs typeface="+mn-cs"/>
            </a:endParaRPr>
          </a:p>
        </p:txBody>
      </p:sp>
      <p:pic>
        <p:nvPicPr>
          <p:cNvPr id="8" name="Picture 11" descr="1024_greendot_divider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6096000"/>
            <a:ext cx="9144000" cy="179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122" name="Rectangle 2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5130" name="Rectangle 10"/>
          <p:cNvSpPr>
            <a:spLocks noGrp="1" noChangeArrowheads="1"/>
          </p:cNvSpPr>
          <p:nvPr>
            <p:ph type="ctrTitle"/>
          </p:nvPr>
        </p:nvSpPr>
        <p:spPr>
          <a:xfrm>
            <a:off x="762000" y="2286000"/>
            <a:ext cx="7772400" cy="11430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9" name="Rectangle 3"/>
          <p:cNvSpPr>
            <a:spLocks noGrp="1" noChangeArrowheads="1"/>
          </p:cNvSpPr>
          <p:nvPr>
            <p:ph type="dt" sz="half" idx="10"/>
          </p:nvPr>
        </p:nvSpPr>
        <p:spPr>
          <a:xfrm>
            <a:off x="0" y="6248400"/>
            <a:ext cx="31242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10" name="Rectangle 4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1" name="Rectangle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2362200" cy="457200"/>
          </a:xfrm>
        </p:spPr>
        <p:txBody>
          <a:bodyPr/>
          <a:lstStyle>
            <a:lvl1pPr>
              <a:defRPr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76200"/>
            <a:ext cx="1943100" cy="6096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76200"/>
            <a:ext cx="5676900" cy="6096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1"/>
            </a:lvl1pPr>
            <a:lvl2pPr>
              <a:defRPr b="0"/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371600"/>
            <a:ext cx="3810000" cy="4800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3810000" cy="4800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371600"/>
            <a:ext cx="77724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81000" y="6400800"/>
            <a:ext cx="2438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r>
              <a:rPr lang="en-US" dirty="0" smtClean="0"/>
              <a:t>13.12.12</a:t>
            </a:r>
            <a:endParaRPr 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19400" y="6400800"/>
            <a:ext cx="3733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fontAlgn="base">
              <a:spcBef>
                <a:spcPts val="0"/>
              </a:spcBef>
              <a:spcAft>
                <a:spcPts val="0"/>
              </a:spcAft>
              <a:defRPr sz="1400" b="0">
                <a:solidFill>
                  <a:srgbClr val="23346C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 smtClean="0"/>
              <a:t>N. Walker - ILC PAC TDR review</a:t>
            </a:r>
            <a:endParaRPr lang="en-US" dirty="0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AAB6FA28-7AEC-3F43-9C2D-3DB969CFEC6A}" type="slidenum">
              <a:rPr lang="en-US" smtClean="0"/>
              <a:t>‹#›</a:t>
            </a:fld>
            <a:endParaRPr lang="en-US"/>
          </a:p>
        </p:txBody>
      </p:sp>
      <p:sp>
        <p:nvSpPr>
          <p:cNvPr id="4102" name="Text Box 6"/>
          <p:cNvSpPr txBox="1">
            <a:spLocks noChangeArrowheads="1"/>
          </p:cNvSpPr>
          <p:nvPr/>
        </p:nvSpPr>
        <p:spPr bwMode="auto">
          <a:xfrm>
            <a:off x="1295400" y="0"/>
            <a:ext cx="762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endParaRPr lang="en-US" sz="2400">
              <a:latin typeface="+mn-lt"/>
              <a:ea typeface="+mn-ea"/>
              <a:cs typeface="+mn-cs"/>
            </a:endParaRPr>
          </a:p>
        </p:txBody>
      </p:sp>
      <p:sp>
        <p:nvSpPr>
          <p:cNvPr id="4103" name="Text Box 7"/>
          <p:cNvSpPr txBox="1">
            <a:spLocks noChangeArrowheads="1"/>
          </p:cNvSpPr>
          <p:nvPr/>
        </p:nvSpPr>
        <p:spPr bwMode="auto">
          <a:xfrm>
            <a:off x="1828800" y="0"/>
            <a:ext cx="6629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fontAlgn="auto">
              <a:spcBef>
                <a:spcPct val="50000"/>
              </a:spcBef>
              <a:spcAft>
                <a:spcPts val="0"/>
              </a:spcAft>
              <a:defRPr/>
            </a:pPr>
            <a:endParaRPr lang="en-US" sz="2400">
              <a:latin typeface="+mn-lt"/>
              <a:ea typeface="+mn-ea"/>
              <a:cs typeface="+mn-cs"/>
            </a:endParaRPr>
          </a:p>
        </p:txBody>
      </p:sp>
      <p:sp>
        <p:nvSpPr>
          <p:cNvPr id="2056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1295400" y="76200"/>
            <a:ext cx="7086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GB"/>
          </a:p>
        </p:txBody>
      </p:sp>
      <p:pic>
        <p:nvPicPr>
          <p:cNvPr id="2057" name="Picture 9" descr="1024_greendot_divider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0" y="6248400"/>
            <a:ext cx="9144000" cy="179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8" name="Picture 10" descr="ilccolor"/>
          <p:cNvPicPr>
            <a:picLocks noChangeAspect="1" noChangeArrowheads="1"/>
          </p:cNvPicPr>
          <p:nvPr/>
        </p:nvPicPr>
        <p:blipFill>
          <a:blip r:embed="rId1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52400"/>
            <a:ext cx="1219200" cy="796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9" name="Picture 11" descr="1024_greendot_divider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295400" y="838200"/>
            <a:ext cx="7848600" cy="153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xmlns:p14="http://schemas.microsoft.com/office/powerpoint/2010/main">
    <p:fade/>
  </p:transition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3346C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3346C"/>
          </a:solidFill>
          <a:latin typeface="Arial" charset="0"/>
          <a:ea typeface="Arial Unicode MS" pitchFamily="34" charset="-128"/>
          <a:cs typeface="Arial Unicode MS" pitchFamily="34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3346C"/>
          </a:solidFill>
          <a:latin typeface="Arial" charset="0"/>
          <a:ea typeface="Arial Unicode MS" pitchFamily="34" charset="-128"/>
          <a:cs typeface="Arial Unicode MS" pitchFamily="34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3346C"/>
          </a:solidFill>
          <a:latin typeface="Arial" charset="0"/>
          <a:ea typeface="Arial Unicode MS" pitchFamily="34" charset="-128"/>
          <a:cs typeface="Arial Unicode MS" pitchFamily="34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3346C"/>
          </a:solidFill>
          <a:latin typeface="Arial" charset="0"/>
          <a:ea typeface="Arial Unicode MS" pitchFamily="34" charset="-128"/>
          <a:cs typeface="Arial Unicode MS" pitchFamily="34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3346C"/>
          </a:solidFill>
          <a:latin typeface="Arial" charset="0"/>
          <a:ea typeface="Arial Unicode MS" pitchFamily="34" charset="-128"/>
          <a:cs typeface="Arial Unicode MS" pitchFamily="34" charset="-128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3346C"/>
          </a:solidFill>
          <a:latin typeface="Arial" charset="0"/>
          <a:ea typeface="Arial Unicode MS" pitchFamily="34" charset="-128"/>
          <a:cs typeface="Arial Unicode MS" pitchFamily="34" charset="-128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3346C"/>
          </a:solidFill>
          <a:latin typeface="Arial" charset="0"/>
          <a:ea typeface="Arial Unicode MS" pitchFamily="34" charset="-128"/>
          <a:cs typeface="Arial Unicode MS" pitchFamily="34" charset="-128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3346C"/>
          </a:solidFill>
          <a:latin typeface="Arial" charset="0"/>
          <a:ea typeface="Arial Unicode MS" pitchFamily="34" charset="-128"/>
          <a:cs typeface="Arial Unicode MS" pitchFamily="34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rgbClr val="23346C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rgbClr val="23346C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openxmlformats.org/officeDocument/2006/relationships/image" Target="../media/image9.emf"/><Relationship Id="rId5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emf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Relationship Id="rId3" Type="http://schemas.openxmlformats.org/officeDocument/2006/relationships/image" Target="../media/image24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png"/><Relationship Id="rId3" Type="http://schemas.openxmlformats.org/officeDocument/2006/relationships/image" Target="../media/image26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4" Type="http://schemas.openxmlformats.org/officeDocument/2006/relationships/image" Target="../media/image32.jpeg"/><Relationship Id="rId5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lc-edmsdirect.desy.de/ilc-edmsdirect/document.jsp?edmsid=*948205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7" Type="http://schemas.openxmlformats.org/officeDocument/2006/relationships/image" Target="../media/image26.emf"/><Relationship Id="rId8" Type="http://schemas.openxmlformats.org/officeDocument/2006/relationships/image" Target="../media/image42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Nick Walker (DESY/GDE)</a:t>
            </a:r>
          </a:p>
          <a:p>
            <a:r>
              <a:rPr lang="en-GB" sz="2000" dirty="0" smtClean="0">
                <a:solidFill>
                  <a:schemeClr val="bg1">
                    <a:lumMod val="50000"/>
                  </a:schemeClr>
                </a:solidFill>
              </a:rPr>
              <a:t>GDE Internal Cost Review</a:t>
            </a:r>
            <a:br>
              <a:rPr lang="en-GB" sz="2000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en-GB" sz="2000" dirty="0" smtClean="0">
                <a:solidFill>
                  <a:schemeClr val="bg1">
                    <a:lumMod val="50000"/>
                  </a:schemeClr>
                </a:solidFill>
              </a:rPr>
              <a:t>FNAL 13.11.12</a:t>
            </a:r>
            <a:endParaRPr lang="en-GB" sz="20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ILC Design Overview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29939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318573" y="76200"/>
            <a:ext cx="5493612" cy="914400"/>
          </a:xfrm>
        </p:spPr>
        <p:txBody>
          <a:bodyPr/>
          <a:lstStyle/>
          <a:p>
            <a:r>
              <a:rPr lang="en-GB" dirty="0" smtClean="0"/>
              <a:t>ILC Footprint</a:t>
            </a:r>
            <a:endParaRPr lang="en-GB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8439156"/>
              </p:ext>
            </p:extLst>
          </p:nvPr>
        </p:nvGraphicFramePr>
        <p:xfrm>
          <a:off x="3789363" y="1945127"/>
          <a:ext cx="4773375" cy="2966720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3472576"/>
                <a:gridCol w="1300799"/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Total site length (500 GeV CM)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30.5</a:t>
                      </a:r>
                      <a:r>
                        <a:rPr lang="en-GB" baseline="0" dirty="0" smtClean="0"/>
                        <a:t> km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SCRF Main Linacs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22.2 km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RTML (bunch compressors)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2.8 km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Positron source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1.1 km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BDS / IR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4.5 km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Damping Rings (circumference)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3.2 km</a:t>
                      </a:r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 descr="TDR-machine-layout-cartoon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745" y="96684"/>
            <a:ext cx="3402708" cy="657135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240608" y="5408652"/>
            <a:ext cx="3776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There are the SCRF main linacs….</a:t>
            </a:r>
          </a:p>
          <a:p>
            <a:r>
              <a:rPr lang="en-GB" dirty="0" smtClean="0"/>
              <a:t>… and there is everything else.</a:t>
            </a:r>
            <a:endParaRPr lang="en-GB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24284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Site-Dependent Designs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36190" y="1017241"/>
            <a:ext cx="4733522" cy="5527720"/>
          </a:xfrm>
          <a:solidFill>
            <a:srgbClr val="FFFFFF"/>
          </a:solidFill>
        </p:spPr>
        <p:txBody>
          <a:bodyPr/>
          <a:lstStyle/>
          <a:p>
            <a:r>
              <a:rPr lang="en-GB" sz="2000" dirty="0" smtClean="0"/>
              <a:t>Top-level parameters</a:t>
            </a:r>
          </a:p>
          <a:p>
            <a:r>
              <a:rPr lang="en-GB" sz="2000" dirty="0" smtClean="0"/>
              <a:t>Accelerator layout</a:t>
            </a:r>
          </a:p>
          <a:p>
            <a:pPr lvl="1"/>
            <a:r>
              <a:rPr lang="en-GB" sz="1800" dirty="0" smtClean="0"/>
              <a:t>lattice</a:t>
            </a:r>
          </a:p>
          <a:p>
            <a:pPr lvl="1"/>
            <a:r>
              <a:rPr lang="en-GB" sz="1800" dirty="0" smtClean="0"/>
              <a:t>geometry</a:t>
            </a:r>
          </a:p>
          <a:p>
            <a:pPr lvl="1"/>
            <a:r>
              <a:rPr lang="en-GB" sz="1800" dirty="0" smtClean="0"/>
              <a:t>parameters</a:t>
            </a:r>
          </a:p>
          <a:p>
            <a:pPr lvl="1"/>
            <a:r>
              <a:rPr lang="en-GB" sz="1800" dirty="0" smtClean="0"/>
              <a:t>etc.</a:t>
            </a:r>
          </a:p>
          <a:p>
            <a:r>
              <a:rPr lang="en-GB" sz="2000" dirty="0" smtClean="0"/>
              <a:t>CFS requirements</a:t>
            </a:r>
          </a:p>
          <a:p>
            <a:pPr lvl="1"/>
            <a:r>
              <a:rPr lang="en-GB" sz="1800" dirty="0" smtClean="0"/>
              <a:t>Central region (source, BDS, DR)</a:t>
            </a:r>
          </a:p>
          <a:p>
            <a:pPr lvl="1"/>
            <a:r>
              <a:rPr lang="en-GB" sz="1800" dirty="0" smtClean="0"/>
              <a:t>RTML (bunch compressors)</a:t>
            </a:r>
          </a:p>
          <a:p>
            <a:endParaRPr lang="en-GB" sz="2000" dirty="0" smtClean="0"/>
          </a:p>
          <a:p>
            <a:endParaRPr lang="en-GB" sz="2000" dirty="0" smtClean="0"/>
          </a:p>
          <a:p>
            <a:r>
              <a:rPr lang="en-GB" sz="2000" dirty="0" smtClean="0"/>
              <a:t>Civil engineering solutions</a:t>
            </a:r>
          </a:p>
          <a:p>
            <a:pPr lvl="1"/>
            <a:r>
              <a:rPr lang="en-GB" sz="1600" dirty="0" smtClean="0"/>
              <a:t>topography</a:t>
            </a:r>
          </a:p>
          <a:p>
            <a:pPr lvl="1"/>
            <a:r>
              <a:rPr lang="en-GB" sz="1600" dirty="0" smtClean="0"/>
              <a:t>geology</a:t>
            </a:r>
          </a:p>
          <a:p>
            <a:r>
              <a:rPr lang="en-GB" sz="2000" dirty="0" smtClean="0"/>
              <a:t>Main linac layout</a:t>
            </a:r>
          </a:p>
          <a:p>
            <a:r>
              <a:rPr lang="en-GB" sz="2000" dirty="0" smtClean="0"/>
              <a:t>RF power distribution (</a:t>
            </a:r>
            <a:r>
              <a:rPr lang="en-GB" sz="2000" dirty="0" smtClean="0">
                <a:sym typeface="Wingdings"/>
              </a:rPr>
              <a:t> CFS)</a:t>
            </a:r>
            <a:endParaRPr lang="en-GB" sz="20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90600"/>
            <a:ext cx="4236191" cy="5917566"/>
          </a:xfrm>
          <a:prstGeom prst="rect">
            <a:avLst/>
          </a:prstGeom>
        </p:spPr>
      </p:pic>
      <p:sp>
        <p:nvSpPr>
          <p:cNvPr id="5" name="Right Brace 4"/>
          <p:cNvSpPr/>
          <p:nvPr/>
        </p:nvSpPr>
        <p:spPr bwMode="auto">
          <a:xfrm>
            <a:off x="6189989" y="5212895"/>
            <a:ext cx="106571" cy="586116"/>
          </a:xfrm>
          <a:prstGeom prst="righ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40965" y="5239538"/>
            <a:ext cx="22113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cost effective tunnelling methods</a:t>
            </a:r>
            <a:endParaRPr lang="en-GB" sz="1400" dirty="0"/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92027" y="4315869"/>
            <a:ext cx="8877685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58175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SCRF Linac Technology </a:t>
            </a:r>
            <a:endParaRPr lang="en-GB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5041457"/>
              </p:ext>
            </p:extLst>
          </p:nvPr>
        </p:nvGraphicFramePr>
        <p:xfrm>
          <a:off x="3843525" y="3099810"/>
          <a:ext cx="4889892" cy="1752600"/>
        </p:xfrm>
        <a:graphic>
          <a:graphicData uri="http://schemas.openxmlformats.org/drawingml/2006/table">
            <a:tbl>
              <a:tblPr bandRow="1">
                <a:tableStyleId>{21E4AEA4-8DFA-4A89-87EB-49C32662AFE0}</a:tableStyleId>
              </a:tblPr>
              <a:tblGrid>
                <a:gridCol w="3178828"/>
                <a:gridCol w="1711064"/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1.3 GHz </a:t>
                      </a:r>
                      <a:r>
                        <a:rPr lang="en-GB" dirty="0" err="1" smtClean="0"/>
                        <a:t>Nb</a:t>
                      </a:r>
                      <a:r>
                        <a:rPr lang="en-GB" dirty="0" smtClean="0"/>
                        <a:t> 9-cellCavities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16,024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Cryomodules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1,855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SC quadrupole </a:t>
                      </a:r>
                      <a:r>
                        <a:rPr lang="en-GB" dirty="0" err="1" smtClean="0"/>
                        <a:t>pkg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673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10 MW</a:t>
                      </a:r>
                      <a:r>
                        <a:rPr lang="en-GB" baseline="0" dirty="0" smtClean="0"/>
                        <a:t> MB Klystrons &amp; modulators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436</a:t>
                      </a:r>
                      <a:r>
                        <a:rPr lang="en-GB" baseline="0" dirty="0" smtClean="0"/>
                        <a:t> / 471 *</a:t>
                      </a:r>
                      <a:endParaRPr lang="en-GB" dirty="0"/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3" name="Picture 2" descr="Rey_Hori_Kamabok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38" y="4576773"/>
            <a:ext cx="3232932" cy="2179780"/>
          </a:xfrm>
          <a:prstGeom prst="rect">
            <a:avLst/>
          </a:prstGeom>
        </p:spPr>
      </p:pic>
      <p:pic>
        <p:nvPicPr>
          <p:cNvPr id="4" name="Picture 3" descr="newsline030107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838" y="2615890"/>
            <a:ext cx="3232932" cy="1907960"/>
          </a:xfrm>
          <a:prstGeom prst="rect">
            <a:avLst/>
          </a:prstGeom>
          <a:ln>
            <a:noFill/>
          </a:ln>
          <a:effectLst/>
        </p:spPr>
      </p:pic>
      <p:sp>
        <p:nvSpPr>
          <p:cNvPr id="8" name="TextBox 7"/>
          <p:cNvSpPr txBox="1"/>
          <p:nvPr/>
        </p:nvSpPr>
        <p:spPr>
          <a:xfrm>
            <a:off x="3843525" y="5378824"/>
            <a:ext cx="4508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Approximately 20 years of R&amp;D worldwide</a:t>
            </a:r>
          </a:p>
          <a:p>
            <a:r>
              <a:rPr lang="en-GB" dirty="0" smtClean="0">
                <a:sym typeface="Wingdings"/>
              </a:rPr>
              <a:t> </a:t>
            </a:r>
            <a:r>
              <a:rPr lang="en-GB" dirty="0" smtClean="0"/>
              <a:t>Mature technology</a:t>
            </a:r>
            <a:endParaRPr lang="en-GB" dirty="0"/>
          </a:p>
        </p:txBody>
      </p:sp>
      <p:pic>
        <p:nvPicPr>
          <p:cNvPr id="10" name="Picture 9" descr="cavityassy-annotated.pdf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189" t="28441" r="9150" b="24904"/>
          <a:stretch/>
        </p:blipFill>
        <p:spPr>
          <a:xfrm>
            <a:off x="4507818" y="1050364"/>
            <a:ext cx="4572000" cy="1801721"/>
          </a:xfrm>
          <a:prstGeom prst="rect">
            <a:avLst/>
          </a:prstGeom>
        </p:spPr>
      </p:pic>
      <p:pic>
        <p:nvPicPr>
          <p:cNvPr id="5" name="Picture 4" descr="tesla9cell.pdf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897" y="1167011"/>
            <a:ext cx="4462855" cy="137331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238872" y="4852410"/>
            <a:ext cx="14823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chemeClr val="bg1">
                    <a:lumMod val="50000"/>
                  </a:schemeClr>
                </a:solidFill>
              </a:rPr>
              <a:t>* site dependent</a:t>
            </a:r>
            <a:endParaRPr lang="en-GB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53643" y="6043298"/>
            <a:ext cx="31381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3366FF"/>
                </a:solidFill>
                <a:sym typeface="Wingdings"/>
              </a:rPr>
              <a:t> Presentation by A. Yamamoto</a:t>
            </a:r>
            <a:endParaRPr lang="en-GB" sz="1600" dirty="0">
              <a:solidFill>
                <a:srgbClr val="3366FF"/>
              </a:solidFill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77798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DSca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16062"/>
            <a:ext cx="9144000" cy="25156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RF Power Source</a:t>
            </a:r>
            <a:endParaRPr lang="en-GB" dirty="0"/>
          </a:p>
        </p:txBody>
      </p:sp>
      <p:pic>
        <p:nvPicPr>
          <p:cNvPr id="3" name="Picture 2" descr="marxmods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6435" r="-242"/>
          <a:stretch/>
        </p:blipFill>
        <p:spPr>
          <a:xfrm>
            <a:off x="383397" y="1362145"/>
            <a:ext cx="2860733" cy="2335407"/>
          </a:xfrm>
          <a:prstGeom prst="rect">
            <a:avLst/>
          </a:prstGeom>
        </p:spPr>
      </p:pic>
      <p:pic>
        <p:nvPicPr>
          <p:cNvPr id="4" name="Picture 3" descr="mbks.jp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91235" y="1054992"/>
            <a:ext cx="5136506" cy="26440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3397" y="1006152"/>
            <a:ext cx="23262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/>
              <a:t>Marx modulator</a:t>
            </a:r>
            <a:endParaRPr lang="en-GB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736803" y="1008117"/>
            <a:ext cx="32952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smtClean="0"/>
              <a:t>10MW MB Klystron</a:t>
            </a:r>
            <a:endParaRPr lang="en-GB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167062" y="6023184"/>
            <a:ext cx="28606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3366FF"/>
                </a:solidFill>
                <a:sym typeface="Wingdings"/>
              </a:rPr>
              <a:t> Presentation by S. Fukuda</a:t>
            </a:r>
            <a:endParaRPr lang="en-GB" sz="1600" dirty="0">
              <a:solidFill>
                <a:srgbClr val="3366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491051" y="3695591"/>
            <a:ext cx="4482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Adjustable local power distribution system</a:t>
            </a:r>
            <a:endParaRPr lang="en-GB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7600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76200"/>
            <a:ext cx="7350369" cy="914400"/>
          </a:xfrm>
        </p:spPr>
        <p:txBody>
          <a:bodyPr/>
          <a:lstStyle/>
          <a:p>
            <a:r>
              <a:rPr lang="en-GB" dirty="0" smtClean="0"/>
              <a:t>Main Linac Parameters (500 GeV)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1245709"/>
              </p:ext>
            </p:extLst>
          </p:nvPr>
        </p:nvGraphicFramePr>
        <p:xfrm>
          <a:off x="1449739" y="990578"/>
          <a:ext cx="6573669" cy="4944635"/>
        </p:xfrm>
        <a:graphic>
          <a:graphicData uri="http://schemas.openxmlformats.org/drawingml/2006/table">
            <a:tbl>
              <a:tblPr bandRow="1">
                <a:tableStyleId>{073A0DAA-6AF3-43AB-8588-CEC1D06C72B9}</a:tableStyleId>
              </a:tblPr>
              <a:tblGrid>
                <a:gridCol w="3809926"/>
                <a:gridCol w="1762684"/>
                <a:gridCol w="1001059"/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Average accelerating gradient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31.5 (±20%)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MV/m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Cavity</a:t>
                      </a:r>
                      <a:r>
                        <a:rPr lang="en-GB" baseline="0" dirty="0" smtClean="0"/>
                        <a:t> Q</a:t>
                      </a:r>
                      <a:r>
                        <a:rPr lang="en-GB" baseline="-25000" dirty="0" smtClean="0"/>
                        <a:t>0</a:t>
                      </a:r>
                      <a:endParaRPr lang="en-GB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10</a:t>
                      </a:r>
                      <a:r>
                        <a:rPr lang="en-GB" baseline="30000" dirty="0" smtClean="0"/>
                        <a:t>10</a:t>
                      </a:r>
                      <a:endParaRPr lang="en-GB" baseline="30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494555">
                <a:tc>
                  <a:txBody>
                    <a:bodyPr/>
                    <a:lstStyle/>
                    <a:p>
                      <a:r>
                        <a:rPr lang="en-GB" dirty="0" smtClean="0"/>
                        <a:t>(Cavity qualification</a:t>
                      </a:r>
                      <a:r>
                        <a:rPr lang="en-GB" baseline="0" dirty="0" smtClean="0"/>
                        <a:t> gradient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35</a:t>
                      </a:r>
                      <a:r>
                        <a:rPr lang="en-GB" baseline="0" dirty="0" smtClean="0"/>
                        <a:t> (±20%)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MV/m)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Beam current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5.8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mA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Number</a:t>
                      </a:r>
                      <a:r>
                        <a:rPr lang="en-GB" baseline="0" dirty="0" smtClean="0"/>
                        <a:t> </a:t>
                      </a:r>
                      <a:r>
                        <a:rPr lang="en-GB" dirty="0" smtClean="0"/>
                        <a:t>of bunches per pulse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1312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Charge per bunch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3.2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 smtClean="0"/>
                        <a:t>nC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Bunch spacing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554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ns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Beam pulse length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730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 smtClean="0">
                          <a:latin typeface="Symbol" charset="2"/>
                          <a:cs typeface="Symbol" charset="2"/>
                        </a:rPr>
                        <a:t>m</a:t>
                      </a:r>
                      <a:r>
                        <a:rPr lang="en-GB" dirty="0" err="1" smtClean="0"/>
                        <a:t>s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RF pulse length</a:t>
                      </a:r>
                      <a:r>
                        <a:rPr lang="en-GB" baseline="0" dirty="0" smtClean="0"/>
                        <a:t> (incl. fill time)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1.65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err="1" smtClean="0"/>
                        <a:t>ms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Efficiency</a:t>
                      </a:r>
                      <a:r>
                        <a:rPr lang="en-GB" baseline="0" dirty="0" smtClean="0"/>
                        <a:t> (</a:t>
                      </a:r>
                      <a:r>
                        <a:rPr lang="en-GB" baseline="0" dirty="0" err="1" smtClean="0"/>
                        <a:t>RF</a:t>
                      </a:r>
                      <a:r>
                        <a:rPr lang="en-GB" baseline="0" dirty="0" err="1" smtClean="0">
                          <a:sym typeface="Wingdings"/>
                        </a:rPr>
                        <a:t>beam</a:t>
                      </a:r>
                      <a:r>
                        <a:rPr lang="en-GB" baseline="0" dirty="0" smtClean="0">
                          <a:sym typeface="Wingdings"/>
                        </a:rPr>
                        <a:t>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0.44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Pulse repetition rate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Hz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Peak beam power per cavity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190*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kW</a:t>
                      </a:r>
                      <a:endParaRPr lang="en-GB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630307" y="5935213"/>
            <a:ext cx="13720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chemeClr val="bg1">
                    <a:lumMod val="50000"/>
                  </a:schemeClr>
                </a:solidFill>
              </a:rPr>
              <a:t>* at 31.5 MV/m</a:t>
            </a:r>
            <a:endParaRPr lang="en-GB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8766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Site Dependence I: KCS</a:t>
            </a:r>
            <a:endParaRPr lang="en-GB" dirty="0"/>
          </a:p>
        </p:txBody>
      </p:sp>
      <p:pic>
        <p:nvPicPr>
          <p:cNvPr id="3" name="Picture 2" descr="KC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5495" y="1053320"/>
            <a:ext cx="7795722" cy="2584157"/>
          </a:xfrm>
          <a:prstGeom prst="rect">
            <a:avLst/>
          </a:prstGeom>
        </p:spPr>
      </p:pic>
      <p:pic>
        <p:nvPicPr>
          <p:cNvPr id="4" name="Picture 3" descr="CT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35095" y="3957560"/>
            <a:ext cx="4677818" cy="233008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79667" y="1055333"/>
            <a:ext cx="10314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/>
              <a:t>K</a:t>
            </a:r>
            <a:r>
              <a:rPr lang="en-GB" dirty="0" smtClean="0"/>
              <a:t>lystron</a:t>
            </a:r>
            <a:br>
              <a:rPr lang="en-GB" dirty="0" smtClean="0"/>
            </a:br>
            <a:r>
              <a:rPr lang="en-GB" b="1" dirty="0" smtClean="0"/>
              <a:t>C</a:t>
            </a:r>
            <a:r>
              <a:rPr lang="en-GB" dirty="0" smtClean="0"/>
              <a:t>luster</a:t>
            </a:r>
          </a:p>
          <a:p>
            <a:r>
              <a:rPr lang="en-GB" b="1" dirty="0" smtClean="0"/>
              <a:t>S</a:t>
            </a:r>
            <a:r>
              <a:rPr lang="en-GB" dirty="0" smtClean="0"/>
              <a:t>cheme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141108" y="3791557"/>
            <a:ext cx="364390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/>
              <a:t>Novel system</a:t>
            </a:r>
          </a:p>
          <a:p>
            <a:endParaRPr lang="en-GB" sz="1400" dirty="0" smtClean="0"/>
          </a:p>
          <a:p>
            <a:r>
              <a:rPr lang="en-GB" sz="1400" dirty="0" smtClean="0"/>
              <a:t>35×10 MW MBK </a:t>
            </a:r>
            <a:r>
              <a:rPr lang="en-GB" sz="1400" dirty="0" smtClean="0">
                <a:sym typeface="Wingdings"/>
              </a:rPr>
              <a:t> 350 MW</a:t>
            </a:r>
          </a:p>
          <a:p>
            <a:endParaRPr lang="en-GB" sz="1400" dirty="0" smtClean="0">
              <a:sym typeface="Wingdings"/>
            </a:endParaRPr>
          </a:p>
          <a:p>
            <a:r>
              <a:rPr lang="en-GB" sz="1400" dirty="0" smtClean="0">
                <a:sym typeface="Wingdings"/>
              </a:rPr>
              <a:t>Feeds ~1 km of linac via over-</a:t>
            </a:r>
            <a:r>
              <a:rPr lang="en-GB" sz="1400" dirty="0" err="1" smtClean="0">
                <a:sym typeface="Wingdings"/>
              </a:rPr>
              <a:t>moded</a:t>
            </a:r>
            <a:r>
              <a:rPr lang="en-GB" sz="1400" dirty="0" smtClean="0">
                <a:sym typeface="Wingdings"/>
              </a:rPr>
              <a:t> circular WG (∅ 48 cm)</a:t>
            </a:r>
          </a:p>
          <a:p>
            <a:endParaRPr lang="en-GB" sz="1400" dirty="0">
              <a:sym typeface="Wingdings"/>
            </a:endParaRPr>
          </a:p>
          <a:p>
            <a:r>
              <a:rPr lang="en-GB" sz="1400" dirty="0" smtClean="0">
                <a:sym typeface="Wingdings"/>
              </a:rPr>
              <a:t>~8 MW ‘tapped-off’ every 26 cavities</a:t>
            </a:r>
          </a:p>
          <a:p>
            <a:endParaRPr lang="en-GB" sz="1400" dirty="0">
              <a:sym typeface="Wingdings"/>
            </a:endParaRPr>
          </a:p>
          <a:p>
            <a:r>
              <a:rPr lang="en-GB" sz="1400" dirty="0" smtClean="0">
                <a:sym typeface="Wingdings"/>
              </a:rPr>
              <a:t>Special </a:t>
            </a:r>
            <a:r>
              <a:rPr lang="en-GB" sz="1400" b="1" dirty="0" err="1" smtClean="0">
                <a:sym typeface="Wingdings"/>
              </a:rPr>
              <a:t>C</a:t>
            </a:r>
            <a:r>
              <a:rPr lang="en-GB" sz="1400" dirty="0" err="1" smtClean="0">
                <a:sym typeface="Wingdings"/>
              </a:rPr>
              <a:t>oxaxial</a:t>
            </a:r>
            <a:r>
              <a:rPr lang="en-GB" sz="1400" dirty="0" smtClean="0">
                <a:sym typeface="Wingdings"/>
              </a:rPr>
              <a:t> </a:t>
            </a:r>
            <a:r>
              <a:rPr lang="en-GB" sz="1400" b="1" dirty="0" smtClean="0">
                <a:sym typeface="Wingdings"/>
              </a:rPr>
              <a:t>T</a:t>
            </a:r>
            <a:r>
              <a:rPr lang="en-GB" sz="1400" dirty="0" smtClean="0">
                <a:sym typeface="Wingdings"/>
              </a:rPr>
              <a:t>ap-</a:t>
            </a:r>
            <a:r>
              <a:rPr lang="en-GB" sz="1400" b="1" dirty="0" smtClean="0">
                <a:sym typeface="Wingdings"/>
              </a:rPr>
              <a:t>O</a:t>
            </a:r>
            <a:r>
              <a:rPr lang="en-GB" sz="1400" dirty="0" smtClean="0">
                <a:sym typeface="Wingdings"/>
              </a:rPr>
              <a:t>ffs (CTO) used for both combining and splitting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3054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Site Dependence I: KCS</a:t>
            </a:r>
            <a:endParaRPr lang="en-GB" dirty="0"/>
          </a:p>
        </p:txBody>
      </p:sp>
      <p:pic>
        <p:nvPicPr>
          <p:cNvPr id="11" name="Picture 10" descr="americas-tunnel-cross-sec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098" y="1074472"/>
            <a:ext cx="3391480" cy="3083163"/>
          </a:xfrm>
          <a:prstGeom prst="rect">
            <a:avLst/>
          </a:prstGeom>
        </p:spPr>
      </p:pic>
      <p:pic>
        <p:nvPicPr>
          <p:cNvPr id="6" name="Picture 5" descr="US-EU-civil-3D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2153288"/>
            <a:ext cx="5858390" cy="4199450"/>
          </a:xfrm>
          <a:prstGeom prst="rect">
            <a:avLst/>
          </a:prstGeom>
          <a:ln>
            <a:noFill/>
          </a:ln>
        </p:spPr>
      </p:pic>
      <p:sp>
        <p:nvSpPr>
          <p:cNvPr id="7" name="TextBox 6"/>
          <p:cNvSpPr txBox="1"/>
          <p:nvPr/>
        </p:nvSpPr>
        <p:spPr>
          <a:xfrm>
            <a:off x="4305574" y="5464225"/>
            <a:ext cx="46620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00FF"/>
                </a:solidFill>
              </a:rPr>
              <a:t>“Flat” topography site-dependent design</a:t>
            </a:r>
          </a:p>
          <a:p>
            <a:endParaRPr lang="en-GB" dirty="0" smtClean="0">
              <a:solidFill>
                <a:srgbClr val="0000FF"/>
              </a:solidFill>
            </a:endParaRPr>
          </a:p>
          <a:p>
            <a:r>
              <a:rPr lang="en-GB" dirty="0" smtClean="0">
                <a:solidFill>
                  <a:srgbClr val="0000FF"/>
                </a:solidFill>
                <a:sym typeface="Wingdings"/>
              </a:rPr>
              <a:t> Presentations by M. Ross and V. </a:t>
            </a:r>
            <a:r>
              <a:rPr lang="en-GB" dirty="0" err="1" smtClean="0">
                <a:solidFill>
                  <a:srgbClr val="0000FF"/>
                </a:solidFill>
                <a:sym typeface="Wingdings"/>
              </a:rPr>
              <a:t>Kuchler</a:t>
            </a:r>
            <a:endParaRPr lang="en-GB" dirty="0">
              <a:solidFill>
                <a:srgbClr val="0000FF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06701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Site Dependence II: DKS</a:t>
            </a:r>
            <a:endParaRPr lang="en-GB" dirty="0"/>
          </a:p>
        </p:txBody>
      </p:sp>
      <p:pic>
        <p:nvPicPr>
          <p:cNvPr id="3" name="Picture 2" descr="Kamaboko-2D-tech.pd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85604" y="304996"/>
            <a:ext cx="3303110" cy="467431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62023" y="4527670"/>
            <a:ext cx="28243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“Mountainous” Topography site-dependent design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3149783" y="1254393"/>
            <a:ext cx="2135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“</a:t>
            </a:r>
            <a:r>
              <a:rPr lang="en-GB" dirty="0" err="1" smtClean="0"/>
              <a:t>Komoboko</a:t>
            </a:r>
            <a:r>
              <a:rPr lang="en-GB" dirty="0" smtClean="0"/>
              <a:t>” tunnel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5284803" y="1834549"/>
            <a:ext cx="353342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Reduced surface presence.</a:t>
            </a:r>
          </a:p>
          <a:p>
            <a:endParaRPr lang="en-GB" dirty="0" smtClean="0"/>
          </a:p>
          <a:p>
            <a:r>
              <a:rPr lang="en-GB" dirty="0" smtClean="0"/>
              <a:t>Horizontal access</a:t>
            </a:r>
          </a:p>
          <a:p>
            <a:endParaRPr lang="en-GB" dirty="0"/>
          </a:p>
          <a:p>
            <a:r>
              <a:rPr lang="en-GB" dirty="0" smtClean="0"/>
              <a:t>Most infrastructure underground.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3479855"/>
            <a:ext cx="4387534" cy="273862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9705" y="5849147"/>
            <a:ext cx="3336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00FF"/>
                </a:solidFill>
                <a:sym typeface="Wingdings"/>
              </a:rPr>
              <a:t> Presentation by A. </a:t>
            </a:r>
            <a:r>
              <a:rPr lang="en-GB" dirty="0" err="1" smtClean="0">
                <a:solidFill>
                  <a:srgbClr val="0000FF"/>
                </a:solidFill>
                <a:sym typeface="Wingdings"/>
              </a:rPr>
              <a:t>Enomoto</a:t>
            </a:r>
            <a:endParaRPr lang="en-GB" dirty="0">
              <a:solidFill>
                <a:srgbClr val="0000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597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Site Dependence II: DKS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  <a:latin typeface="Arial"/>
                <a:ea typeface="Arial Unicode MS"/>
                <a:cs typeface="Arial Unicode MS"/>
              </a:rPr>
              <a:t>13.12.12</a:t>
            </a:r>
            <a:endParaRPr lang="en-US">
              <a:solidFill>
                <a:srgbClr val="000000"/>
              </a:solidFill>
              <a:latin typeface="Arial"/>
              <a:ea typeface="Arial Unicode MS"/>
              <a:cs typeface="Arial Unicode M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latin typeface="Arial"/>
                <a:ea typeface="Arial Unicode MS"/>
                <a:cs typeface="Arial Unicode MS"/>
              </a:rPr>
              <a:t>N. Walker ILC PAC TDR review</a:t>
            </a:r>
            <a:endParaRPr lang="en-US">
              <a:latin typeface="Arial"/>
              <a:ea typeface="Arial Unicode MS"/>
              <a:cs typeface="Arial Unicode MS"/>
            </a:endParaRPr>
          </a:p>
        </p:txBody>
      </p:sp>
      <p:pic>
        <p:nvPicPr>
          <p:cNvPr id="7" name="Picture 6" descr="DKS-3D-annotat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90599"/>
            <a:ext cx="9155724" cy="586740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46293" y="2005092"/>
            <a:ext cx="2699251" cy="369332"/>
          </a:xfrm>
          <a:prstGeom prst="rect">
            <a:avLst/>
          </a:prstGeom>
          <a:solidFill>
            <a:srgbClr val="CCD7DF"/>
          </a:solidFill>
        </p:spPr>
        <p:txBody>
          <a:bodyPr wrap="none" rtlCol="0">
            <a:spAutoFit/>
          </a:bodyPr>
          <a:lstStyle/>
          <a:p>
            <a:r>
              <a:rPr lang="en-GB" dirty="0" smtClean="0"/>
              <a:t>accelerator cryomodules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135669" y="1081762"/>
            <a:ext cx="12879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/>
              <a:t>D</a:t>
            </a:r>
            <a:r>
              <a:rPr lang="en-GB" dirty="0" smtClean="0"/>
              <a:t>istributed</a:t>
            </a:r>
          </a:p>
          <a:p>
            <a:r>
              <a:rPr lang="en-GB" b="1" dirty="0" smtClean="0"/>
              <a:t>K</a:t>
            </a:r>
            <a:r>
              <a:rPr lang="en-GB" dirty="0" smtClean="0"/>
              <a:t>lystron</a:t>
            </a:r>
          </a:p>
          <a:p>
            <a:r>
              <a:rPr lang="en-GB" b="1" dirty="0" smtClean="0"/>
              <a:t>S</a:t>
            </a:r>
            <a:r>
              <a:rPr lang="en-GB" dirty="0" smtClean="0"/>
              <a:t>cheme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135669" y="6243348"/>
            <a:ext cx="4644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3366FF"/>
                </a:solidFill>
                <a:sym typeface="Wingdings"/>
              </a:rPr>
              <a:t> presentations by M. Ross and S. Fukuda</a:t>
            </a:r>
            <a:endParaRPr lang="en-GB" dirty="0">
              <a:solidFill>
                <a:srgbClr val="3366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68646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ILC in a Nutshell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  <a:latin typeface="Arial"/>
                <a:ea typeface="Arial Unicode MS"/>
                <a:cs typeface="Arial Unicode MS"/>
              </a:rPr>
              <a:t>13.12.12</a:t>
            </a:r>
            <a:endParaRPr lang="en-US">
              <a:solidFill>
                <a:srgbClr val="000000"/>
              </a:solidFill>
              <a:latin typeface="Arial"/>
              <a:ea typeface="Arial Unicode MS"/>
              <a:cs typeface="Arial Unicode MS"/>
            </a:endParaRPr>
          </a:p>
        </p:txBody>
      </p:sp>
      <p:pic>
        <p:nvPicPr>
          <p:cNvPr id="6" name="Picture 5" descr="OT0105H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07379"/>
            <a:ext cx="8960388" cy="54080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38403" y="1207379"/>
            <a:ext cx="1762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Damping Rings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5555239" y="990600"/>
            <a:ext cx="2139799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Polarised electron source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 bwMode="auto">
          <a:xfrm>
            <a:off x="5464576" y="1622608"/>
            <a:ext cx="1160563" cy="39692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5966618" y="1576711"/>
            <a:ext cx="0" cy="136079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2601568" y="4925844"/>
            <a:ext cx="1280264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Polarised positron</a:t>
            </a:r>
            <a:br>
              <a:rPr lang="en-GB" dirty="0" smtClean="0"/>
            </a:br>
            <a:r>
              <a:rPr lang="en-GB" dirty="0" smtClean="0"/>
              <a:t>source</a:t>
            </a:r>
            <a:endParaRPr lang="en-GB" dirty="0"/>
          </a:p>
        </p:txBody>
      </p:sp>
      <p:sp>
        <p:nvSpPr>
          <p:cNvPr id="19" name="Rectangle 18"/>
          <p:cNvSpPr/>
          <p:nvPr/>
        </p:nvSpPr>
        <p:spPr bwMode="auto">
          <a:xfrm>
            <a:off x="2940588" y="4528918"/>
            <a:ext cx="397815" cy="39692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8" name="Straight Arrow Connector 17"/>
          <p:cNvCxnSpPr/>
          <p:nvPr/>
        </p:nvCxnSpPr>
        <p:spPr bwMode="auto">
          <a:xfrm flipV="1">
            <a:off x="3197813" y="4314458"/>
            <a:ext cx="0" cy="61138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/>
          <p:nvPr/>
        </p:nvCxnSpPr>
        <p:spPr bwMode="auto">
          <a:xfrm flipH="1" flipV="1">
            <a:off x="3871590" y="4105553"/>
            <a:ext cx="546787" cy="84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3" name="Rectangle 22"/>
          <p:cNvSpPr/>
          <p:nvPr/>
        </p:nvSpPr>
        <p:spPr bwMode="auto">
          <a:xfrm>
            <a:off x="3871590" y="2233991"/>
            <a:ext cx="565586" cy="3669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4146456" y="1622608"/>
            <a:ext cx="0" cy="9783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4" name="Rectangle 23"/>
          <p:cNvSpPr/>
          <p:nvPr/>
        </p:nvSpPr>
        <p:spPr bwMode="auto">
          <a:xfrm>
            <a:off x="560905" y="3335823"/>
            <a:ext cx="565586" cy="3669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25" name="Straight Arrow Connector 24"/>
          <p:cNvCxnSpPr/>
          <p:nvPr/>
        </p:nvCxnSpPr>
        <p:spPr bwMode="auto">
          <a:xfrm>
            <a:off x="835771" y="2758928"/>
            <a:ext cx="0" cy="155553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245123" y="2112597"/>
            <a:ext cx="3093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Ring to Main Linac (RTML)</a:t>
            </a:r>
          </a:p>
          <a:p>
            <a:r>
              <a:rPr lang="en-GB" dirty="0" smtClean="0"/>
              <a:t>(</a:t>
            </a:r>
            <a:r>
              <a:rPr lang="en-GB" dirty="0" err="1" smtClean="0"/>
              <a:t>inc.</a:t>
            </a:r>
            <a:r>
              <a:rPr lang="en-GB" dirty="0" smtClean="0"/>
              <a:t> bunch compressors)</a:t>
            </a:r>
            <a:endParaRPr lang="en-GB" dirty="0"/>
          </a:p>
        </p:txBody>
      </p:sp>
      <p:sp>
        <p:nvSpPr>
          <p:cNvPr id="26" name="TextBox 25"/>
          <p:cNvSpPr txBox="1"/>
          <p:nvPr/>
        </p:nvSpPr>
        <p:spPr>
          <a:xfrm>
            <a:off x="1067652" y="5893255"/>
            <a:ext cx="16306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0000FF"/>
                </a:solidFill>
              </a:rPr>
              <a:t>e- Main Linac</a:t>
            </a:r>
            <a:endParaRPr lang="en-GB" dirty="0">
              <a:solidFill>
                <a:srgbClr val="0000FF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 bwMode="auto">
          <a:xfrm>
            <a:off x="2821196" y="2758928"/>
            <a:ext cx="803730" cy="94381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 flipV="1">
            <a:off x="4554352" y="4105553"/>
            <a:ext cx="106268" cy="84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3996933" y="4647943"/>
            <a:ext cx="1969685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Beam Delivery System (BDS) &amp; physics detectors</a:t>
            </a:r>
            <a:endParaRPr lang="en-GB" dirty="0"/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1858322" y="4528918"/>
            <a:ext cx="0" cy="13643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3" name="TextBox 32"/>
          <p:cNvSpPr txBox="1"/>
          <p:nvPr/>
        </p:nvSpPr>
        <p:spPr>
          <a:xfrm>
            <a:off x="6287551" y="4496652"/>
            <a:ext cx="16306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008000"/>
                </a:solidFill>
              </a:rPr>
              <a:t>e+ Main Linac</a:t>
            </a:r>
            <a:endParaRPr lang="en-GB" dirty="0">
              <a:solidFill>
                <a:srgbClr val="008000"/>
              </a:solidFill>
            </a:endParaRPr>
          </a:p>
        </p:txBody>
      </p:sp>
      <p:cxnSp>
        <p:nvCxnSpPr>
          <p:cNvPr id="34" name="Straight Arrow Connector 33"/>
          <p:cNvCxnSpPr/>
          <p:nvPr/>
        </p:nvCxnSpPr>
        <p:spPr bwMode="auto">
          <a:xfrm flipV="1">
            <a:off x="7078221" y="3132315"/>
            <a:ext cx="0" cy="13643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TextBox 38"/>
          <p:cNvSpPr txBox="1"/>
          <p:nvPr/>
        </p:nvSpPr>
        <p:spPr>
          <a:xfrm>
            <a:off x="6093378" y="4882159"/>
            <a:ext cx="913925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050" dirty="0" smtClean="0"/>
              <a:t>Beam dump</a:t>
            </a:r>
            <a:endParaRPr lang="en-GB" sz="1050" dirty="0"/>
          </a:p>
        </p:txBody>
      </p:sp>
      <p:cxnSp>
        <p:nvCxnSpPr>
          <p:cNvPr id="36" name="Straight Arrow Connector 35"/>
          <p:cNvCxnSpPr/>
          <p:nvPr/>
        </p:nvCxnSpPr>
        <p:spPr bwMode="auto">
          <a:xfrm flipH="1" flipV="1">
            <a:off x="5305803" y="3965236"/>
            <a:ext cx="868464" cy="9831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TextBox 42"/>
          <p:cNvSpPr txBox="1"/>
          <p:nvPr/>
        </p:nvSpPr>
        <p:spPr>
          <a:xfrm>
            <a:off x="-8849" y="6262587"/>
            <a:ext cx="9845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 smtClean="0"/>
              <a:t>not too scale</a:t>
            </a:r>
            <a:endParaRPr lang="en-GB" sz="11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30556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Contents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182" y="1261841"/>
            <a:ext cx="7772400" cy="4800600"/>
          </a:xfrm>
        </p:spPr>
        <p:txBody>
          <a:bodyPr>
            <a:normAutofit fontScale="92500"/>
          </a:bodyPr>
          <a:lstStyle/>
          <a:p>
            <a:r>
              <a:rPr lang="en-GB" dirty="0" smtClean="0"/>
              <a:t>Requirements (from Physics and Detector)</a:t>
            </a:r>
          </a:p>
          <a:p>
            <a:r>
              <a:rPr lang="en-GB" dirty="0" smtClean="0"/>
              <a:t>Design evolution to the TDR baseline</a:t>
            </a:r>
            <a:endParaRPr lang="en-GB" dirty="0" smtClean="0">
              <a:sym typeface="Wingdings"/>
            </a:endParaRPr>
          </a:p>
          <a:p>
            <a:r>
              <a:rPr lang="en-GB" dirty="0" smtClean="0"/>
              <a:t>Baseline 500 GeV </a:t>
            </a:r>
            <a:r>
              <a:rPr lang="en-GB" dirty="0" err="1" smtClean="0"/>
              <a:t>E</a:t>
            </a:r>
            <a:r>
              <a:rPr lang="en-GB" baseline="-25000" dirty="0" err="1" smtClean="0"/>
              <a:t>cm</a:t>
            </a:r>
            <a:r>
              <a:rPr lang="en-GB" dirty="0" smtClean="0"/>
              <a:t> Parameters</a:t>
            </a:r>
          </a:p>
          <a:p>
            <a:r>
              <a:rPr lang="en-GB" dirty="0" smtClean="0"/>
              <a:t>Approach to Site-Dependent </a:t>
            </a:r>
            <a:r>
              <a:rPr lang="en-GB" dirty="0" smtClean="0"/>
              <a:t>D</a:t>
            </a:r>
            <a:r>
              <a:rPr lang="en-GB" dirty="0" smtClean="0"/>
              <a:t>esign Variants</a:t>
            </a:r>
          </a:p>
          <a:p>
            <a:r>
              <a:rPr lang="en-GB" dirty="0" smtClean="0"/>
              <a:t>ILC overview (intro to detail talks)</a:t>
            </a:r>
          </a:p>
          <a:p>
            <a:pPr lvl="1"/>
            <a:r>
              <a:rPr lang="en-GB" dirty="0" smtClean="0"/>
              <a:t>RTML and bunch compressor</a:t>
            </a:r>
            <a:endParaRPr lang="en-GB" dirty="0" smtClean="0"/>
          </a:p>
          <a:p>
            <a:r>
              <a:rPr lang="en-GB" dirty="0"/>
              <a:t>Emittance preservation (beam dynamics)</a:t>
            </a:r>
          </a:p>
          <a:p>
            <a:r>
              <a:rPr lang="en-GB" dirty="0" smtClean="0"/>
              <a:t>Low </a:t>
            </a:r>
            <a:r>
              <a:rPr lang="en-GB" dirty="0" err="1" smtClean="0"/>
              <a:t>E</a:t>
            </a:r>
            <a:r>
              <a:rPr lang="en-GB" baseline="-25000" dirty="0" err="1" smtClean="0"/>
              <a:t>cm</a:t>
            </a:r>
            <a:r>
              <a:rPr lang="en-GB" dirty="0" smtClean="0"/>
              <a:t> Running</a:t>
            </a:r>
          </a:p>
          <a:p>
            <a:r>
              <a:rPr lang="en-GB" dirty="0" smtClean="0"/>
              <a:t>Luminosity upgrade</a:t>
            </a:r>
          </a:p>
          <a:p>
            <a:r>
              <a:rPr lang="en-GB" dirty="0" err="1" smtClean="0"/>
              <a:t>TeV</a:t>
            </a:r>
            <a:r>
              <a:rPr lang="en-GB" dirty="0" smtClean="0"/>
              <a:t> energy upgrade</a:t>
            </a:r>
          </a:p>
          <a:p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endParaRPr lang="en-GB" dirty="0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38700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ig_Turn_B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742335"/>
            <a:ext cx="9144000" cy="2461846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 bwMode="auto">
          <a:xfrm>
            <a:off x="2586557" y="1475890"/>
            <a:ext cx="0" cy="170558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Ring To Main Linac (RTML)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7994681" y="1010402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3366FF"/>
                </a:solidFill>
              </a:rPr>
              <a:t>5 GeV</a:t>
            </a:r>
            <a:endParaRPr lang="en-GB" sz="1400" dirty="0">
              <a:solidFill>
                <a:srgbClr val="3366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454716" y="1834343"/>
            <a:ext cx="8002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3366FF"/>
                </a:solidFill>
              </a:rPr>
              <a:t>15 GeV</a:t>
            </a:r>
            <a:endParaRPr lang="en-GB" sz="1400" dirty="0">
              <a:solidFill>
                <a:srgbClr val="3366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150005" y="990578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3366FF"/>
                </a:solidFill>
              </a:rPr>
              <a:t>5 GeV</a:t>
            </a:r>
            <a:endParaRPr lang="en-GB" sz="1400" dirty="0">
              <a:solidFill>
                <a:srgbClr val="3366FF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55199" y="1843683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3366FF"/>
                </a:solidFill>
              </a:rPr>
              <a:t>5 GeV</a:t>
            </a:r>
            <a:endParaRPr lang="en-GB" sz="1400" dirty="0">
              <a:solidFill>
                <a:srgbClr val="3366F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461051" y="1825005"/>
            <a:ext cx="8002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3366FF"/>
                </a:solidFill>
              </a:rPr>
              <a:t>15 GeV</a:t>
            </a:r>
            <a:endParaRPr lang="en-GB" sz="1400" dirty="0">
              <a:solidFill>
                <a:srgbClr val="3366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26072" y="2395463"/>
            <a:ext cx="697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>
                <a:solidFill>
                  <a:srgbClr val="3366FF"/>
                </a:solidFill>
              </a:rPr>
              <a:t>5 GeV</a:t>
            </a:r>
            <a:endParaRPr lang="en-GB" sz="1400" dirty="0">
              <a:solidFill>
                <a:srgbClr val="3366FF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09728" y="957040"/>
            <a:ext cx="12621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(</a:t>
            </a:r>
            <a:r>
              <a:rPr lang="en-GB" sz="1400" dirty="0" err="1" smtClean="0"/>
              <a:t>FoDo</a:t>
            </a:r>
            <a:r>
              <a:rPr lang="en-GB" sz="1400" dirty="0" smtClean="0"/>
              <a:t> lattice)</a:t>
            </a:r>
            <a:endParaRPr lang="en-GB" sz="1400" dirty="0"/>
          </a:p>
        </p:txBody>
      </p:sp>
      <p:cxnSp>
        <p:nvCxnSpPr>
          <p:cNvPr id="20" name="Straight Connector 19"/>
          <p:cNvCxnSpPr/>
          <p:nvPr/>
        </p:nvCxnSpPr>
        <p:spPr bwMode="auto">
          <a:xfrm>
            <a:off x="8192208" y="1475890"/>
            <a:ext cx="0" cy="170558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427412" y="3096414"/>
            <a:ext cx="2212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bunch length: 6 mm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061885" y="3096414"/>
            <a:ext cx="954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0.9 mm</a:t>
            </a:r>
            <a:endParaRPr lang="en-GB" dirty="0"/>
          </a:p>
        </p:txBody>
      </p:sp>
      <p:sp>
        <p:nvSpPr>
          <p:cNvPr id="23" name="TextBox 22"/>
          <p:cNvSpPr txBox="1"/>
          <p:nvPr/>
        </p:nvSpPr>
        <p:spPr>
          <a:xfrm>
            <a:off x="7094786" y="3096414"/>
            <a:ext cx="954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0.3 mm</a:t>
            </a:r>
            <a:endParaRPr lang="en-GB" dirty="0"/>
          </a:p>
        </p:txBody>
      </p:sp>
      <p:cxnSp>
        <p:nvCxnSpPr>
          <p:cNvPr id="25" name="Straight Arrow Connector 24"/>
          <p:cNvCxnSpPr>
            <a:stCxn id="21" idx="3"/>
            <a:endCxn id="22" idx="1"/>
          </p:cNvCxnSpPr>
          <p:nvPr/>
        </p:nvCxnSpPr>
        <p:spPr bwMode="auto">
          <a:xfrm>
            <a:off x="2639413" y="3281080"/>
            <a:ext cx="142247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6" name="Straight Arrow Connector 25"/>
          <p:cNvCxnSpPr>
            <a:stCxn id="22" idx="3"/>
            <a:endCxn id="23" idx="1"/>
          </p:cNvCxnSpPr>
          <p:nvPr/>
        </p:nvCxnSpPr>
        <p:spPr bwMode="auto">
          <a:xfrm>
            <a:off x="5016143" y="3281080"/>
            <a:ext cx="2078643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9" name="Straight Connector 28"/>
          <p:cNvCxnSpPr/>
          <p:nvPr/>
        </p:nvCxnSpPr>
        <p:spPr bwMode="auto">
          <a:xfrm>
            <a:off x="4526165" y="1770073"/>
            <a:ext cx="0" cy="14114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31" name="TextBox 30"/>
          <p:cNvSpPr txBox="1"/>
          <p:nvPr/>
        </p:nvSpPr>
        <p:spPr>
          <a:xfrm>
            <a:off x="393992" y="3425124"/>
            <a:ext cx="2314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  <a:r>
              <a:rPr lang="en-GB" dirty="0" smtClean="0"/>
              <a:t>eam energy: 5 GeV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010820" y="3433480"/>
            <a:ext cx="1031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4.8 GeV</a:t>
            </a:r>
            <a:endParaRPr lang="en-GB" dirty="0"/>
          </a:p>
        </p:txBody>
      </p:sp>
      <p:sp>
        <p:nvSpPr>
          <p:cNvPr id="33" name="TextBox 32"/>
          <p:cNvSpPr txBox="1"/>
          <p:nvPr/>
        </p:nvSpPr>
        <p:spPr>
          <a:xfrm>
            <a:off x="7086059" y="3433480"/>
            <a:ext cx="967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15 GeV</a:t>
            </a:r>
            <a:endParaRPr lang="en-GB" dirty="0"/>
          </a:p>
        </p:txBody>
      </p:sp>
      <p:sp>
        <p:nvSpPr>
          <p:cNvPr id="34" name="TextBox 33"/>
          <p:cNvSpPr txBox="1"/>
          <p:nvPr/>
        </p:nvSpPr>
        <p:spPr>
          <a:xfrm>
            <a:off x="1222949" y="3794456"/>
            <a:ext cx="1463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Symbol" charset="2"/>
                <a:cs typeface="Symbol" charset="2"/>
              </a:rPr>
              <a:t>D</a:t>
            </a:r>
            <a:r>
              <a:rPr lang="en-GB" dirty="0" smtClean="0"/>
              <a:t>E/E: 0.11%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073200" y="3813160"/>
            <a:ext cx="83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1.42%</a:t>
            </a:r>
            <a:endParaRPr lang="en-GB" dirty="0"/>
          </a:p>
        </p:txBody>
      </p:sp>
      <p:sp>
        <p:nvSpPr>
          <p:cNvPr id="36" name="TextBox 35"/>
          <p:cNvSpPr txBox="1"/>
          <p:nvPr/>
        </p:nvSpPr>
        <p:spPr>
          <a:xfrm>
            <a:off x="7089954" y="3813160"/>
            <a:ext cx="839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1.12%</a:t>
            </a:r>
            <a:endParaRPr lang="en-GB" dirty="0"/>
          </a:p>
        </p:txBody>
      </p:sp>
      <p:sp>
        <p:nvSpPr>
          <p:cNvPr id="37" name="TextBox 36"/>
          <p:cNvSpPr txBox="1"/>
          <p:nvPr/>
        </p:nvSpPr>
        <p:spPr>
          <a:xfrm>
            <a:off x="3110216" y="2968135"/>
            <a:ext cx="5825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0000FF"/>
                </a:solidFill>
              </a:rPr>
              <a:t>÷6.7</a:t>
            </a:r>
            <a:endParaRPr lang="en-GB" sz="1600" dirty="0">
              <a:solidFill>
                <a:srgbClr val="0000FF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894232" y="2958071"/>
            <a:ext cx="4113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0000FF"/>
                </a:solidFill>
              </a:rPr>
              <a:t>÷3</a:t>
            </a:r>
            <a:endParaRPr lang="en-GB" sz="1600" dirty="0">
              <a:solidFill>
                <a:srgbClr val="0000FF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928552" y="2523116"/>
            <a:ext cx="15283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008000"/>
                </a:solidFill>
              </a:rPr>
              <a:t>R</a:t>
            </a:r>
            <a:r>
              <a:rPr lang="en-GB" sz="1600" baseline="-25000" dirty="0" smtClean="0">
                <a:solidFill>
                  <a:srgbClr val="008000"/>
                </a:solidFill>
              </a:rPr>
              <a:t>56</a:t>
            </a:r>
            <a:r>
              <a:rPr lang="en-GB" sz="1600" dirty="0" smtClean="0">
                <a:solidFill>
                  <a:srgbClr val="008000"/>
                </a:solidFill>
              </a:rPr>
              <a:t> = -372 mm</a:t>
            </a:r>
            <a:endParaRPr lang="en-GB" sz="1600" dirty="0">
              <a:solidFill>
                <a:srgbClr val="00800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757639" y="2523116"/>
            <a:ext cx="14142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008000"/>
                </a:solidFill>
              </a:rPr>
              <a:t>R</a:t>
            </a:r>
            <a:r>
              <a:rPr lang="en-GB" sz="1600" baseline="-25000" dirty="0" smtClean="0">
                <a:solidFill>
                  <a:srgbClr val="008000"/>
                </a:solidFill>
              </a:rPr>
              <a:t>56</a:t>
            </a:r>
            <a:r>
              <a:rPr lang="en-GB" sz="1600" dirty="0" smtClean="0">
                <a:solidFill>
                  <a:srgbClr val="008000"/>
                </a:solidFill>
              </a:rPr>
              <a:t> = -55 mm</a:t>
            </a:r>
            <a:endParaRPr lang="en-GB" sz="1600" dirty="0">
              <a:solidFill>
                <a:srgbClr val="008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N. Walker ILC PAC TDR review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51" y="4182492"/>
            <a:ext cx="7607458" cy="256674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12" name="TextBox 11"/>
          <p:cNvSpPr txBox="1"/>
          <p:nvPr/>
        </p:nvSpPr>
        <p:spPr>
          <a:xfrm>
            <a:off x="7171875" y="5267695"/>
            <a:ext cx="1835428" cy="92333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dirty="0" smtClean="0"/>
              <a:t>DKS also used for flat topography site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01540902"/>
      </p:ext>
    </p:extLst>
  </p:cSld>
  <p:clrMapOvr>
    <a:masterClrMapping/>
  </p:clrMapOvr>
  <p:transition xmlns:p14="http://schemas.microsoft.com/office/powerpoint/2010/main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RTML / Bunch Compressor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435170"/>
            <a:ext cx="7772400" cy="4800600"/>
          </a:xfrm>
        </p:spPr>
        <p:txBody>
          <a:bodyPr>
            <a:normAutofit fontScale="92500" lnSpcReduction="20000"/>
          </a:bodyPr>
          <a:lstStyle/>
          <a:p>
            <a:r>
              <a:rPr lang="en-GB" dirty="0" smtClean="0"/>
              <a:t>Emittance preservation primary challenge</a:t>
            </a:r>
          </a:p>
          <a:p>
            <a:pPr lvl="1"/>
            <a:r>
              <a:rPr lang="en-GB" dirty="0" smtClean="0"/>
              <a:t>fast ion instability in ~30km long return line</a:t>
            </a:r>
          </a:p>
          <a:p>
            <a:pPr lvl="1"/>
            <a:r>
              <a:rPr lang="en-GB" dirty="0" smtClean="0"/>
              <a:t>stray time-varying fields (≤2 </a:t>
            </a:r>
            <a:r>
              <a:rPr lang="en-GB" dirty="0" err="1" smtClean="0"/>
              <a:t>nT</a:t>
            </a:r>
            <a:r>
              <a:rPr lang="en-GB" dirty="0" smtClean="0"/>
              <a:t>).</a:t>
            </a:r>
          </a:p>
          <a:p>
            <a:pPr lvl="1"/>
            <a:r>
              <a:rPr lang="en-GB" dirty="0" smtClean="0"/>
              <a:t>spin rotation (solenoids </a:t>
            </a:r>
            <a:r>
              <a:rPr lang="en-GB" dirty="0" smtClean="0">
                <a:sym typeface="Wingdings"/>
              </a:rPr>
              <a:t> x-y coupling)</a:t>
            </a:r>
            <a:endParaRPr lang="en-GB" dirty="0" smtClean="0"/>
          </a:p>
          <a:p>
            <a:pPr lvl="1"/>
            <a:r>
              <a:rPr lang="en-GB" dirty="0" smtClean="0"/>
              <a:t>RF and long bunch / large </a:t>
            </a:r>
            <a:r>
              <a:rPr lang="en-GB" dirty="0" smtClean="0">
                <a:latin typeface="Symbol" charset="2"/>
                <a:cs typeface="Symbol" charset="2"/>
              </a:rPr>
              <a:t>D</a:t>
            </a:r>
            <a:r>
              <a:rPr lang="en-GB" dirty="0" smtClean="0"/>
              <a:t>E/E </a:t>
            </a:r>
          </a:p>
          <a:p>
            <a:pPr lvl="2"/>
            <a:r>
              <a:rPr lang="en-GB" dirty="0" smtClean="0">
                <a:sym typeface="Wingdings"/>
              </a:rPr>
              <a:t> wakefields, coupler kicks, cavity tilt effects…</a:t>
            </a:r>
          </a:p>
          <a:p>
            <a:pPr lvl="1"/>
            <a:r>
              <a:rPr lang="en-GB" dirty="0" smtClean="0">
                <a:sym typeface="Wingdings"/>
              </a:rPr>
              <a:t> </a:t>
            </a:r>
            <a:r>
              <a:rPr lang="en-GB" dirty="0" smtClean="0"/>
              <a:t>beam </a:t>
            </a:r>
            <a:r>
              <a:rPr lang="en-GB" dirty="0"/>
              <a:t>based </a:t>
            </a:r>
            <a:r>
              <a:rPr lang="en-GB" dirty="0" smtClean="0"/>
              <a:t>alignment</a:t>
            </a:r>
            <a:endParaRPr lang="en-GB" dirty="0" smtClean="0">
              <a:sym typeface="Wingdings"/>
            </a:endParaRPr>
          </a:p>
          <a:p>
            <a:pPr lvl="1"/>
            <a:endParaRPr lang="en-GB" dirty="0" smtClean="0">
              <a:sym typeface="Wingdings"/>
            </a:endParaRPr>
          </a:p>
          <a:p>
            <a:r>
              <a:rPr lang="en-GB" dirty="0" smtClean="0">
                <a:sym typeface="Wingdings"/>
              </a:rPr>
              <a:t>Tight requirements on phase/amplitude stability</a:t>
            </a:r>
          </a:p>
          <a:p>
            <a:pPr lvl="1"/>
            <a:r>
              <a:rPr lang="en-GB" dirty="0" smtClean="0">
                <a:sym typeface="Wingdings"/>
              </a:rPr>
              <a:t>timing at IP  luminosity loss</a:t>
            </a:r>
          </a:p>
          <a:p>
            <a:pPr lvl="1"/>
            <a:r>
              <a:rPr lang="en-GB" dirty="0" smtClean="0">
                <a:sym typeface="Wingdings"/>
              </a:rPr>
              <a:t>0.24° / 0.48° stability (correlated/uncorrelated)</a:t>
            </a:r>
          </a:p>
          <a:p>
            <a:pPr lvl="1"/>
            <a:r>
              <a:rPr lang="en-GB" dirty="0" smtClean="0">
                <a:sym typeface="Wingdings"/>
              </a:rPr>
              <a:t>LLRF challenge</a:t>
            </a:r>
          </a:p>
          <a:p>
            <a:pPr lvl="1"/>
            <a:endParaRPr lang="en-GB" dirty="0" smtClean="0">
              <a:sym typeface="Wingdings"/>
            </a:endParaRPr>
          </a:p>
          <a:p>
            <a:pPr lvl="1"/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49672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318573" y="76200"/>
            <a:ext cx="5493612" cy="914400"/>
          </a:xfrm>
        </p:spPr>
        <p:txBody>
          <a:bodyPr/>
          <a:lstStyle/>
          <a:p>
            <a:r>
              <a:rPr lang="en-GB" dirty="0" smtClean="0"/>
              <a:t>Central Region</a:t>
            </a:r>
            <a:endParaRPr lang="en-GB" dirty="0"/>
          </a:p>
        </p:txBody>
      </p:sp>
      <p:pic>
        <p:nvPicPr>
          <p:cNvPr id="5" name="Picture 4" descr="TDR-machine-layout-cartoon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745" y="96684"/>
            <a:ext cx="3402708" cy="6571354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641725" y="1110120"/>
            <a:ext cx="4863163" cy="5077117"/>
          </a:xfrm>
        </p:spPr>
        <p:txBody>
          <a:bodyPr>
            <a:normAutofit fontScale="92500"/>
          </a:bodyPr>
          <a:lstStyle/>
          <a:p>
            <a:r>
              <a:rPr lang="en-GB" dirty="0" smtClean="0"/>
              <a:t>5.6 km region around IR</a:t>
            </a:r>
          </a:p>
          <a:p>
            <a:endParaRPr lang="en-GB" dirty="0"/>
          </a:p>
          <a:p>
            <a:r>
              <a:rPr lang="en-GB" dirty="0" smtClean="0"/>
              <a:t>Systems:</a:t>
            </a:r>
          </a:p>
          <a:p>
            <a:pPr lvl="1"/>
            <a:r>
              <a:rPr lang="en-GB" dirty="0" smtClean="0">
                <a:solidFill>
                  <a:srgbClr val="0000FF"/>
                </a:solidFill>
              </a:rPr>
              <a:t>electron source</a:t>
            </a:r>
          </a:p>
          <a:p>
            <a:pPr lvl="1"/>
            <a:r>
              <a:rPr lang="en-GB" dirty="0" smtClean="0">
                <a:solidFill>
                  <a:srgbClr val="0000FF"/>
                </a:solidFill>
              </a:rPr>
              <a:t>positron source</a:t>
            </a:r>
          </a:p>
          <a:p>
            <a:pPr lvl="1"/>
            <a:r>
              <a:rPr lang="en-GB" dirty="0" smtClean="0">
                <a:solidFill>
                  <a:srgbClr val="0000FF"/>
                </a:solidFill>
              </a:rPr>
              <a:t>beam delivery system</a:t>
            </a:r>
          </a:p>
          <a:p>
            <a:pPr lvl="1"/>
            <a:r>
              <a:rPr lang="en-GB" dirty="0" smtClean="0">
                <a:solidFill>
                  <a:srgbClr val="0000FF"/>
                </a:solidFill>
              </a:rPr>
              <a:t>RTML (return line)</a:t>
            </a:r>
          </a:p>
          <a:p>
            <a:pPr lvl="1"/>
            <a:r>
              <a:rPr lang="en-GB" dirty="0" smtClean="0">
                <a:solidFill>
                  <a:srgbClr val="0000FF"/>
                </a:solidFill>
              </a:rPr>
              <a:t>IR (detector hall)</a:t>
            </a:r>
          </a:p>
          <a:p>
            <a:pPr lvl="1"/>
            <a:r>
              <a:rPr lang="en-GB" dirty="0" smtClean="0"/>
              <a:t>damping rings</a:t>
            </a:r>
          </a:p>
          <a:p>
            <a:pPr lvl="1"/>
            <a:endParaRPr lang="en-GB" dirty="0"/>
          </a:p>
          <a:p>
            <a:r>
              <a:rPr lang="en-GB" dirty="0" smtClean="0"/>
              <a:t>Complex and crowded area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21422" y="1939504"/>
            <a:ext cx="804013" cy="150959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79744" y="1895726"/>
            <a:ext cx="3489819" cy="241868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rPr>
              <a:t>Central Region</a:t>
            </a:r>
          </a:p>
        </p:txBody>
      </p:sp>
      <p:sp>
        <p:nvSpPr>
          <p:cNvPr id="7" name="Right Brace 6"/>
          <p:cNvSpPr/>
          <p:nvPr/>
        </p:nvSpPr>
        <p:spPr bwMode="auto">
          <a:xfrm>
            <a:off x="7342891" y="2606661"/>
            <a:ext cx="248264" cy="1938286"/>
          </a:xfrm>
          <a:prstGeom prst="rightBrace">
            <a:avLst>
              <a:gd name="adj1" fmla="val 116021"/>
              <a:gd name="adj2" fmla="val 50000"/>
            </a:avLst>
          </a:prstGeom>
          <a:noFill/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29348" y="3246390"/>
            <a:ext cx="12604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0000FF"/>
                </a:solidFill>
              </a:rPr>
              <a:t>c</a:t>
            </a:r>
            <a:r>
              <a:rPr lang="en-GB" dirty="0" smtClean="0">
                <a:solidFill>
                  <a:srgbClr val="0000FF"/>
                </a:solidFill>
              </a:rPr>
              <a:t>ommon tunnel</a:t>
            </a:r>
            <a:endParaRPr lang="en-GB" dirty="0">
              <a:solidFill>
                <a:srgbClr val="0000FF"/>
              </a:solidFill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6490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Central Region</a:t>
            </a:r>
            <a:endParaRPr lang="en-GB" dirty="0"/>
          </a:p>
        </p:txBody>
      </p:sp>
      <p:pic>
        <p:nvPicPr>
          <p:cNvPr id="3" name="Picture 2" descr="dbgghdi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484" y="990600"/>
            <a:ext cx="5972532" cy="3761357"/>
          </a:xfrm>
          <a:prstGeom prst="rect">
            <a:avLst/>
          </a:prstGeom>
        </p:spPr>
      </p:pic>
      <p:pic>
        <p:nvPicPr>
          <p:cNvPr id="4" name="Picture 3" descr="4_6_NEW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88744" y="4079402"/>
            <a:ext cx="4060866" cy="264746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auto">
          <a:xfrm>
            <a:off x="2061397" y="3469260"/>
            <a:ext cx="975483" cy="947835"/>
          </a:xfrm>
          <a:prstGeom prst="rect">
            <a:avLst/>
          </a:prstGeom>
          <a:noFill/>
          <a:ln w="19050" cap="flat" cmpd="sng" algn="ctr">
            <a:solidFill>
              <a:srgbClr val="00009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039237"/>
            <a:ext cx="292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Example: Flat Topography</a:t>
            </a:r>
            <a:endParaRPr lang="en-GB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6409345" y="1046370"/>
            <a:ext cx="24402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The central region </a:t>
            </a:r>
            <a:r>
              <a:rPr lang="en-GB" b="1" dirty="0" smtClean="0"/>
              <a:t>beam tunnel </a:t>
            </a:r>
            <a:r>
              <a:rPr lang="en-GB" dirty="0" smtClean="0"/>
              <a:t>remains a </a:t>
            </a:r>
            <a:r>
              <a:rPr lang="en-GB" b="1" dirty="0" smtClean="0"/>
              <a:t>complex region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r>
              <a:rPr lang="en-GB" dirty="0" smtClean="0"/>
              <a:t>Complete, detailed and </a:t>
            </a:r>
            <a:r>
              <a:rPr lang="en-GB" b="1" dirty="0" smtClean="0"/>
              <a:t>integrated lattices </a:t>
            </a:r>
            <a:r>
              <a:rPr lang="en-GB" dirty="0" smtClean="0"/>
              <a:t>are now available</a:t>
            </a:r>
            <a:endParaRPr lang="en-GB" dirty="0">
              <a:sym typeface="Wingding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5032" y="4858650"/>
            <a:ext cx="3892729" cy="175432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GB" b="1" dirty="0" smtClean="0"/>
              <a:t>Generic design </a:t>
            </a:r>
            <a:r>
              <a:rPr lang="en-GB" dirty="0" smtClean="0"/>
              <a:t>used for </a:t>
            </a:r>
            <a:r>
              <a:rPr lang="en-GB" b="1" dirty="0" smtClean="0"/>
              <a:t>geometry</a:t>
            </a:r>
            <a:r>
              <a:rPr lang="en-GB" dirty="0" smtClean="0"/>
              <a:t> and generating </a:t>
            </a:r>
            <a:r>
              <a:rPr lang="en-GB" b="1" dirty="0" smtClean="0"/>
              <a:t>component counts </a:t>
            </a:r>
            <a:r>
              <a:rPr lang="en-GB" dirty="0" smtClean="0"/>
              <a:t>and </a:t>
            </a:r>
            <a:r>
              <a:rPr lang="en-GB" b="1" dirty="0" smtClean="0"/>
              <a:t>CFS requirements</a:t>
            </a:r>
            <a:r>
              <a:rPr lang="en-GB" dirty="0" smtClean="0"/>
              <a:t>.</a:t>
            </a:r>
          </a:p>
          <a:p>
            <a:endParaRPr lang="en-GB" dirty="0"/>
          </a:p>
          <a:p>
            <a:r>
              <a:rPr lang="en-GB" i="1" dirty="0" smtClean="0"/>
              <a:t>CFS (particularly </a:t>
            </a:r>
            <a:r>
              <a:rPr lang="en-GB" b="1" i="1" dirty="0" smtClean="0"/>
              <a:t>CE</a:t>
            </a:r>
            <a:r>
              <a:rPr lang="en-GB" i="1" dirty="0" smtClean="0"/>
              <a:t>) solutions are </a:t>
            </a:r>
            <a:r>
              <a:rPr lang="en-GB" b="1" i="1" dirty="0" smtClean="0"/>
              <a:t>site-dependent</a:t>
            </a:r>
            <a:r>
              <a:rPr lang="en-GB" i="1" dirty="0" smtClean="0"/>
              <a:t>!</a:t>
            </a:r>
            <a:endParaRPr lang="en-GB" i="1" dirty="0"/>
          </a:p>
        </p:txBody>
      </p:sp>
      <p:cxnSp>
        <p:nvCxnSpPr>
          <p:cNvPr id="7" name="Straight Arrow Connector 6"/>
          <p:cNvCxnSpPr>
            <a:endCxn id="4" idx="1"/>
          </p:cNvCxnSpPr>
          <p:nvPr/>
        </p:nvCxnSpPr>
        <p:spPr bwMode="auto">
          <a:xfrm>
            <a:off x="3036880" y="4417095"/>
            <a:ext cx="1751864" cy="986040"/>
          </a:xfrm>
          <a:prstGeom prst="straightConnector1">
            <a:avLst/>
          </a:prstGeom>
          <a:noFill/>
          <a:ln w="19050" cap="flat" cmpd="sng" algn="ctr">
            <a:solidFill>
              <a:srgbClr val="000090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cxnSp>
      <p:sp>
        <p:nvSpPr>
          <p:cNvPr id="6" name="TextBox 5"/>
          <p:cNvSpPr txBox="1"/>
          <p:nvPr/>
        </p:nvSpPr>
        <p:spPr>
          <a:xfrm>
            <a:off x="1036492" y="2787099"/>
            <a:ext cx="1608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service tunnel</a:t>
            </a:r>
            <a:endParaRPr lang="en-GB" dirty="0"/>
          </a:p>
        </p:txBody>
      </p:sp>
      <p:cxnSp>
        <p:nvCxnSpPr>
          <p:cNvPr id="12" name="Straight Arrow Connector 11"/>
          <p:cNvCxnSpPr/>
          <p:nvPr/>
        </p:nvCxnSpPr>
        <p:spPr bwMode="auto">
          <a:xfrm flipH="1">
            <a:off x="1727949" y="3156431"/>
            <a:ext cx="176955" cy="9751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>
            <a:off x="2645376" y="3091061"/>
            <a:ext cx="391504" cy="2147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7684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Damping Rings</a:t>
            </a:r>
            <a:endParaRPr lang="en-GB" dirty="0"/>
          </a:p>
        </p:txBody>
      </p:sp>
      <p:pic>
        <p:nvPicPr>
          <p:cNvPr id="4" name="Picture 3" descr="DRlatticeCartoon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5819" y="1113740"/>
            <a:ext cx="4217262" cy="2584327"/>
          </a:xfrm>
          <a:prstGeom prst="rect">
            <a:avLst/>
          </a:prstGeom>
        </p:spPr>
      </p:pic>
      <p:pic>
        <p:nvPicPr>
          <p:cNvPr id="19" name="Picture 18" descr="upgrade-d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391" y="3671770"/>
            <a:ext cx="5981700" cy="2794000"/>
          </a:xfrm>
          <a:prstGeom prst="rect">
            <a:avLst/>
          </a:prstGeom>
        </p:spPr>
      </p:pic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514293"/>
              </p:ext>
            </p:extLst>
          </p:nvPr>
        </p:nvGraphicFramePr>
        <p:xfrm>
          <a:off x="5895974" y="978957"/>
          <a:ext cx="3131777" cy="3716020"/>
        </p:xfrm>
        <a:graphic>
          <a:graphicData uri="http://schemas.openxmlformats.org/drawingml/2006/table">
            <a:tbl>
              <a:tblPr bandRow="1">
                <a:tableStyleId>{21E4AEA4-8DFA-4A89-87EB-49C32662AFE0}</a:tableStyleId>
              </a:tblPr>
              <a:tblGrid>
                <a:gridCol w="1408832"/>
                <a:gridCol w="157964"/>
                <a:gridCol w="1157884"/>
                <a:gridCol w="407097"/>
              </a:tblGrid>
              <a:tr h="9093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Circumference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3.2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km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Energy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GeV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RF frequency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650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MHz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Beam current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390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mA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Store time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200 (100)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Trans. damping time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24 (13)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  <a:latin typeface="+mn-lt"/>
                        </a:rPr>
                        <a:t>ms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130406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8424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Extracted emittance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x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5.5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smtClean="0">
                          <a:effectLst/>
                          <a:latin typeface="Symbol" charset="2"/>
                          <a:cs typeface="Symbol" charset="2"/>
                        </a:rPr>
                        <a:t>m</a:t>
                      </a:r>
                      <a:r>
                        <a:rPr lang="en-US" sz="1200" u="none" strike="noStrike" dirty="0" smtClean="0">
                          <a:effectLst/>
                          <a:latin typeface="+mn-lt"/>
                        </a:rPr>
                        <a:t>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13146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en-US" sz="12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normalised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20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nm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75964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1418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No. cavities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10 (12)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10503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Total voltage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14 (22)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MV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14292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RF power / coupler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176 (272)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kW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18133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No.wiggler magnets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54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13517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Total length wiggler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113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117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Wiggler field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1.5 (2.2)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  <a:tr h="118084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Beam power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  <a:latin typeface="+mn-lt"/>
                        </a:rPr>
                        <a:t>1.76 (2.38)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  <a:latin typeface="+mn-lt"/>
                        </a:rPr>
                        <a:t>MW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6560682" y="4771077"/>
            <a:ext cx="239980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100" dirty="0" smtClean="0">
                <a:solidFill>
                  <a:schemeClr val="bg1">
                    <a:lumMod val="50000"/>
                  </a:schemeClr>
                </a:solidFill>
              </a:rPr>
              <a:t>Values in () are for 10-Hz mode</a:t>
            </a:r>
            <a:endParaRPr lang="en-GB" sz="11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65091" y="5075031"/>
            <a:ext cx="2671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Many similarities to modern 3</a:t>
            </a:r>
            <a:r>
              <a:rPr lang="en-GB" baseline="30000" dirty="0" smtClean="0"/>
              <a:t>rd</a:t>
            </a:r>
            <a:r>
              <a:rPr lang="en-GB" dirty="0" smtClean="0"/>
              <a:t>-generation light sources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5922289" y="5967977"/>
            <a:ext cx="3105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3366FF"/>
                </a:solidFill>
                <a:sym typeface="Wingdings"/>
              </a:rPr>
              <a:t> presentation by G. Dugan</a:t>
            </a:r>
            <a:endParaRPr lang="en-GB" dirty="0">
              <a:solidFill>
                <a:srgbClr val="3366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36037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Positron Source (central region)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634" y="1247220"/>
            <a:ext cx="4859867" cy="240158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GB" sz="2000" dirty="0" smtClean="0"/>
              <a:t>located at exit of electron Main Linac</a:t>
            </a:r>
          </a:p>
          <a:p>
            <a:pPr>
              <a:lnSpc>
                <a:spcPct val="110000"/>
              </a:lnSpc>
            </a:pPr>
            <a:r>
              <a:rPr lang="en-GB" sz="2000" dirty="0" smtClean="0"/>
              <a:t>147m SC helical undulator</a:t>
            </a:r>
          </a:p>
          <a:p>
            <a:pPr>
              <a:lnSpc>
                <a:spcPct val="110000"/>
              </a:lnSpc>
            </a:pPr>
            <a:r>
              <a:rPr lang="en-GB" sz="2000" dirty="0" smtClean="0"/>
              <a:t>driven by primary electron beam (150-250 GeV)</a:t>
            </a:r>
          </a:p>
          <a:p>
            <a:pPr>
              <a:lnSpc>
                <a:spcPct val="110000"/>
              </a:lnSpc>
            </a:pPr>
            <a:r>
              <a:rPr lang="en-GB" sz="2000" dirty="0" smtClean="0"/>
              <a:t>produces ~30 MeV photons</a:t>
            </a:r>
          </a:p>
          <a:p>
            <a:pPr>
              <a:lnSpc>
                <a:spcPct val="110000"/>
              </a:lnSpc>
            </a:pPr>
            <a:r>
              <a:rPr lang="en-GB" sz="2000" dirty="0" smtClean="0"/>
              <a:t>converted in thin target into </a:t>
            </a:r>
            <a:r>
              <a:rPr lang="en-GB" sz="2000" dirty="0" err="1" smtClean="0"/>
              <a:t>e+e</a:t>
            </a:r>
            <a:r>
              <a:rPr lang="en-GB" sz="2000" dirty="0" smtClean="0"/>
              <a:t>- pairs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824287" y="5548355"/>
            <a:ext cx="10144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/>
              <a:t>not to scale!</a:t>
            </a:r>
            <a:endParaRPr lang="en-GB" sz="1200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15730" y="990599"/>
            <a:ext cx="3992799" cy="2911767"/>
          </a:xfrm>
          <a:prstGeom prst="rect">
            <a:avLst/>
          </a:prstGeom>
          <a:noFill/>
          <a:ln w="9525">
            <a:noFill/>
            <a:prstDash val="dash"/>
            <a:miter lim="800000"/>
            <a:headEnd/>
            <a:tailEnd/>
          </a:ln>
          <a:effectLst/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9" y="3523521"/>
            <a:ext cx="9144000" cy="278892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 bwMode="auto">
          <a:xfrm>
            <a:off x="5486400" y="2739292"/>
            <a:ext cx="282135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5443405" y="2532173"/>
            <a:ext cx="71401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 smtClean="0">
                <a:solidFill>
                  <a:srgbClr val="FF0000"/>
                </a:solidFill>
              </a:rPr>
              <a:t>yield = 1.5</a:t>
            </a:r>
            <a:endParaRPr lang="en-GB" sz="900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72897" y="5937275"/>
            <a:ext cx="2835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3366FF"/>
                </a:solidFill>
                <a:sym typeface="Wingdings"/>
              </a:rPr>
              <a:t> Presentation by W. </a:t>
            </a:r>
            <a:r>
              <a:rPr lang="en-GB" dirty="0" err="1" smtClean="0">
                <a:solidFill>
                  <a:srgbClr val="3366FF"/>
                </a:solidFill>
                <a:sym typeface="Wingdings"/>
              </a:rPr>
              <a:t>Gai</a:t>
            </a:r>
            <a:endParaRPr lang="en-GB" dirty="0">
              <a:solidFill>
                <a:srgbClr val="3366FF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8610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Polarised Electron Source 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741826" y="1231522"/>
            <a:ext cx="7772400" cy="1784782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Laser-driven photo cathode (</a:t>
            </a:r>
            <a:r>
              <a:rPr lang="en-GB" dirty="0" err="1" smtClean="0"/>
              <a:t>GaAs</a:t>
            </a:r>
            <a:r>
              <a:rPr lang="en-GB" dirty="0" smtClean="0"/>
              <a:t>)</a:t>
            </a:r>
          </a:p>
          <a:p>
            <a:r>
              <a:rPr lang="en-GB" dirty="0" smtClean="0"/>
              <a:t>DC gun</a:t>
            </a:r>
          </a:p>
          <a:p>
            <a:r>
              <a:rPr lang="en-GB" dirty="0" smtClean="0"/>
              <a:t>Integrated into common tunnel with positron BDS</a:t>
            </a:r>
          </a:p>
        </p:txBody>
      </p:sp>
      <p:pic>
        <p:nvPicPr>
          <p:cNvPr id="2" name="Picture 1" descr="PES.pdf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522" y="2967994"/>
            <a:ext cx="7010803" cy="29692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72897" y="5937275"/>
            <a:ext cx="2835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3366FF"/>
                </a:solidFill>
                <a:sym typeface="Wingdings"/>
              </a:rPr>
              <a:t> Presentation by W. </a:t>
            </a:r>
            <a:r>
              <a:rPr lang="en-GB" dirty="0" err="1" smtClean="0">
                <a:solidFill>
                  <a:srgbClr val="3366FF"/>
                </a:solidFill>
                <a:sym typeface="Wingdings"/>
              </a:rPr>
              <a:t>Gai</a:t>
            </a:r>
            <a:endParaRPr lang="en-GB" dirty="0">
              <a:solidFill>
                <a:srgbClr val="3366FF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64514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BDS and MDI</a:t>
            </a:r>
            <a:endParaRPr lang="en-GB" dirty="0"/>
          </a:p>
        </p:txBody>
      </p:sp>
      <p:pic>
        <p:nvPicPr>
          <p:cNvPr id="4" name="Picture 3" descr="4_4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480" y="1584420"/>
            <a:ext cx="8802230" cy="4126088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 bwMode="auto">
          <a:xfrm>
            <a:off x="3239339" y="1767493"/>
            <a:ext cx="0" cy="347846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Arrow Connector 8"/>
          <p:cNvCxnSpPr/>
          <p:nvPr/>
        </p:nvCxnSpPr>
        <p:spPr bwMode="auto">
          <a:xfrm>
            <a:off x="3294557" y="5034304"/>
            <a:ext cx="331296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0" name="TextBox 9"/>
          <p:cNvSpPr txBox="1"/>
          <p:nvPr/>
        </p:nvSpPr>
        <p:spPr>
          <a:xfrm>
            <a:off x="3570624" y="4822658"/>
            <a:ext cx="92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00FF"/>
                </a:solidFill>
              </a:rPr>
              <a:t>e- BDS</a:t>
            </a:r>
            <a:endParaRPr lang="en-GB" dirty="0">
              <a:solidFill>
                <a:srgbClr val="0000FF"/>
              </a:solidFill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1486787" y="3157036"/>
            <a:ext cx="0" cy="208891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1744451" y="4810024"/>
            <a:ext cx="1204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FF0000"/>
                </a:solidFill>
              </a:rPr>
              <a:t>e+ source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12739" y="5873137"/>
            <a:ext cx="3404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electron Beam Delivery System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06823" y="5965763"/>
            <a:ext cx="3275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3366FF"/>
                </a:solidFill>
                <a:sym typeface="Wingdings"/>
              </a:rPr>
              <a:t> Presentation by K. </a:t>
            </a:r>
            <a:r>
              <a:rPr lang="en-GB" dirty="0" err="1" smtClean="0">
                <a:solidFill>
                  <a:srgbClr val="3366FF"/>
                </a:solidFill>
                <a:sym typeface="Wingdings"/>
              </a:rPr>
              <a:t>Buesser</a:t>
            </a:r>
            <a:endParaRPr lang="en-GB" dirty="0">
              <a:solidFill>
                <a:srgbClr val="3366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34132" y="1767493"/>
            <a:ext cx="3542106" cy="369332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GB" dirty="0" smtClean="0"/>
              <a:t>Geometry ready for </a:t>
            </a:r>
            <a:r>
              <a:rPr lang="en-GB" dirty="0" err="1" smtClean="0"/>
              <a:t>TeV</a:t>
            </a:r>
            <a:r>
              <a:rPr lang="en-GB" dirty="0" smtClean="0"/>
              <a:t> upgrade</a:t>
            </a:r>
            <a:endParaRPr lang="en-GB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56300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IR region (Final Doublet)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49" y="1064216"/>
            <a:ext cx="4444421" cy="2963217"/>
          </a:xfrm>
        </p:spPr>
        <p:txBody>
          <a:bodyPr>
            <a:normAutofit fontScale="55000" lnSpcReduction="20000"/>
          </a:bodyPr>
          <a:lstStyle/>
          <a:p>
            <a:r>
              <a:rPr lang="en-GB" dirty="0" smtClean="0"/>
              <a:t>FD arrangement for push pull</a:t>
            </a:r>
          </a:p>
          <a:p>
            <a:pPr lvl="1"/>
            <a:r>
              <a:rPr lang="en-GB" dirty="0" smtClean="0"/>
              <a:t>different L*</a:t>
            </a:r>
          </a:p>
          <a:p>
            <a:pPr lvl="1"/>
            <a:r>
              <a:rPr lang="en-GB" dirty="0" smtClean="0"/>
              <a:t>ILD 4.5m, </a:t>
            </a:r>
            <a:r>
              <a:rPr lang="en-GB" dirty="0" err="1" smtClean="0"/>
              <a:t>SiD</a:t>
            </a:r>
            <a:r>
              <a:rPr lang="en-GB" dirty="0" smtClean="0"/>
              <a:t> 3.5m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Short FD for low </a:t>
            </a:r>
            <a:r>
              <a:rPr lang="en-GB" dirty="0" err="1" smtClean="0"/>
              <a:t>E</a:t>
            </a:r>
            <a:r>
              <a:rPr lang="en-GB" baseline="-25000" dirty="0" err="1" smtClean="0"/>
              <a:t>cm</a:t>
            </a:r>
            <a:endParaRPr lang="en-GB" baseline="-25000" dirty="0" smtClean="0"/>
          </a:p>
          <a:p>
            <a:pPr lvl="1"/>
            <a:r>
              <a:rPr lang="en-GB" dirty="0" smtClean="0"/>
              <a:t>Reduced </a:t>
            </a:r>
            <a:r>
              <a:rPr lang="en-GB" dirty="0" err="1" smtClean="0">
                <a:latin typeface="Symbol" charset="2"/>
                <a:cs typeface="Symbol" charset="2"/>
              </a:rPr>
              <a:t>b</a:t>
            </a:r>
            <a:r>
              <a:rPr lang="en-GB" baseline="-25000" dirty="0" err="1" smtClean="0">
                <a:latin typeface="Times New Roman"/>
                <a:cs typeface="Times New Roman"/>
              </a:rPr>
              <a:t>x</a:t>
            </a:r>
            <a:r>
              <a:rPr lang="en-GB" dirty="0" smtClean="0"/>
              <a:t>*</a:t>
            </a:r>
          </a:p>
          <a:p>
            <a:pPr lvl="2"/>
            <a:r>
              <a:rPr lang="en-GB" dirty="0" smtClean="0"/>
              <a:t>increased collimation depth</a:t>
            </a:r>
          </a:p>
          <a:p>
            <a:pPr lvl="1"/>
            <a:r>
              <a:rPr lang="en-GB" dirty="0" smtClean="0"/>
              <a:t>“universal” FD</a:t>
            </a:r>
          </a:p>
          <a:p>
            <a:pPr lvl="2"/>
            <a:r>
              <a:rPr lang="en-GB" dirty="0" smtClean="0"/>
              <a:t>avoid the need to exchange FD</a:t>
            </a:r>
          </a:p>
          <a:p>
            <a:pPr lvl="2"/>
            <a:r>
              <a:rPr lang="en-GB" dirty="0" smtClean="0"/>
              <a:t>conceptual - requires study</a:t>
            </a:r>
          </a:p>
          <a:p>
            <a:pPr lvl="2"/>
            <a:endParaRPr lang="en-GB" dirty="0"/>
          </a:p>
          <a:p>
            <a:r>
              <a:rPr lang="en-GB" dirty="0" smtClean="0"/>
              <a:t>Many integration issues remain</a:t>
            </a:r>
          </a:p>
          <a:p>
            <a:pPr lvl="1"/>
            <a:r>
              <a:rPr lang="en-GB" dirty="0" smtClean="0"/>
              <a:t>requires engineering studies beyond TDR</a:t>
            </a:r>
          </a:p>
          <a:p>
            <a:pPr lvl="1"/>
            <a:r>
              <a:rPr lang="en-GB" dirty="0" smtClean="0"/>
              <a:t>No apparent show stoppers</a:t>
            </a:r>
            <a:endParaRPr lang="en-GB" dirty="0"/>
          </a:p>
        </p:txBody>
      </p:sp>
      <p:pic>
        <p:nvPicPr>
          <p:cNvPr id="4" name="Picture 21" descr="gen_detector_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4796555" y="1082620"/>
            <a:ext cx="4191000" cy="2944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4843852" y="4413926"/>
            <a:ext cx="4143703" cy="16503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4879105" y="4458559"/>
            <a:ext cx="2547447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fontAlgn="ctr"/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 Unicode MS" pitchFamily="34" charset="-128"/>
                <a:cs typeface="Arial Unicode MS" pitchFamily="34" charset="-128"/>
              </a:rPr>
              <a:t>BNL prototype of self shielded quad</a:t>
            </a:r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21331" y="4119453"/>
            <a:ext cx="4286250" cy="2139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106823" y="6259403"/>
            <a:ext cx="3275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3366FF"/>
                </a:solidFill>
                <a:sym typeface="Wingdings"/>
              </a:rPr>
              <a:t> Presentation by K. </a:t>
            </a:r>
            <a:r>
              <a:rPr lang="en-GB" dirty="0" err="1" smtClean="0">
                <a:solidFill>
                  <a:srgbClr val="3366FF"/>
                </a:solidFill>
                <a:sym typeface="Wingdings"/>
              </a:rPr>
              <a:t>Buesser</a:t>
            </a:r>
            <a:endParaRPr lang="en-GB" dirty="0">
              <a:solidFill>
                <a:srgbClr val="3366FF"/>
              </a:solidFill>
            </a:endParaRP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26065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MDI (Detector Hall)</a:t>
            </a:r>
            <a:endParaRPr lang="en-GB" dirty="0"/>
          </a:p>
        </p:txBody>
      </p:sp>
      <p:pic>
        <p:nvPicPr>
          <p:cNvPr id="4" name="Picture 3" descr="US-EU-detector-hall-3d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6302" y="1274485"/>
            <a:ext cx="7696684" cy="46609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5528160" y="1314815"/>
            <a:ext cx="29816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0000FF"/>
                </a:solidFill>
              </a:rPr>
              <a:t>Flat-topography detector hall concept</a:t>
            </a:r>
            <a:endParaRPr lang="en-GB" dirty="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6823" y="5965763"/>
            <a:ext cx="3275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3366FF"/>
                </a:solidFill>
                <a:sym typeface="Wingdings"/>
              </a:rPr>
              <a:t> Presentation by K. </a:t>
            </a:r>
            <a:r>
              <a:rPr lang="en-GB" dirty="0" err="1" smtClean="0">
                <a:solidFill>
                  <a:srgbClr val="3366FF"/>
                </a:solidFill>
                <a:sym typeface="Wingdings"/>
              </a:rPr>
              <a:t>Buesser</a:t>
            </a:r>
            <a:endParaRPr lang="en-GB" dirty="0">
              <a:solidFill>
                <a:srgbClr val="3366FF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16270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2165" y="76200"/>
            <a:ext cx="7428523" cy="914400"/>
          </a:xfrm>
        </p:spPr>
        <p:txBody>
          <a:bodyPr/>
          <a:lstStyle/>
          <a:p>
            <a:r>
              <a:rPr lang="en-GB" dirty="0" smtClean="0"/>
              <a:t>Requirements from ‘the customers’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924" y="1371598"/>
            <a:ext cx="7772400" cy="5056555"/>
          </a:xfrm>
        </p:spPr>
        <p:txBody>
          <a:bodyPr>
            <a:normAutofit fontScale="70000" lnSpcReduction="20000"/>
          </a:bodyPr>
          <a:lstStyle/>
          <a:p>
            <a:r>
              <a:rPr lang="en-GB" dirty="0" smtClean="0"/>
              <a:t>Baseline:</a:t>
            </a:r>
          </a:p>
          <a:p>
            <a:pPr lvl="1"/>
            <a:r>
              <a:rPr lang="en-GB" dirty="0" smtClean="0"/>
              <a:t>Energy range: 200 ≤ </a:t>
            </a:r>
            <a:r>
              <a:rPr lang="en-GB" dirty="0" err="1" smtClean="0"/>
              <a:t>E</a:t>
            </a:r>
            <a:r>
              <a:rPr lang="en-GB" baseline="-25000" dirty="0" err="1" smtClean="0"/>
              <a:t>cm</a:t>
            </a:r>
            <a:r>
              <a:rPr lang="en-GB" dirty="0" smtClean="0"/>
              <a:t> ≤ 500 GeV</a:t>
            </a:r>
          </a:p>
          <a:p>
            <a:pPr lvl="1"/>
            <a:r>
              <a:rPr lang="en-GB" dirty="0" smtClean="0"/>
              <a:t>∫</a:t>
            </a:r>
            <a:r>
              <a:rPr lang="en-GB" i="1" dirty="0" err="1" smtClean="0">
                <a:latin typeface="Times New Roman"/>
                <a:cs typeface="Times New Roman"/>
              </a:rPr>
              <a:t>Ldt</a:t>
            </a:r>
            <a:r>
              <a:rPr lang="en-GB" dirty="0" smtClean="0"/>
              <a:t> ~ 500 fb</a:t>
            </a:r>
            <a:r>
              <a:rPr lang="en-GB" baseline="30000" dirty="0" smtClean="0"/>
              <a:t>-1</a:t>
            </a:r>
            <a:r>
              <a:rPr lang="en-GB" dirty="0" smtClean="0"/>
              <a:t> (in four years)</a:t>
            </a:r>
          </a:p>
          <a:p>
            <a:pPr lvl="1"/>
            <a:r>
              <a:rPr lang="en-GB" dirty="0" smtClean="0"/>
              <a:t>Ability to make energy scans</a:t>
            </a:r>
            <a:r>
              <a:rPr lang="en-GB" dirty="0"/>
              <a:t> </a:t>
            </a:r>
            <a:r>
              <a:rPr lang="en-GB" dirty="0" smtClean="0"/>
              <a:t>(about </a:t>
            </a:r>
            <a:r>
              <a:rPr lang="en-GB" dirty="0" err="1" smtClean="0"/>
              <a:t>Ecm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>
                <a:latin typeface="Symbol" charset="2"/>
                <a:cs typeface="Symbol" charset="2"/>
              </a:rPr>
              <a:t>D</a:t>
            </a:r>
            <a:r>
              <a:rPr lang="en-GB" dirty="0" smtClean="0"/>
              <a:t>E/E ≤ 0.1%</a:t>
            </a:r>
          </a:p>
          <a:p>
            <a:pPr lvl="2"/>
            <a:r>
              <a:rPr lang="en-GB" dirty="0" smtClean="0"/>
              <a:t>both pulse ‘jitter’ and bunch/train energy spread</a:t>
            </a:r>
          </a:p>
          <a:p>
            <a:pPr lvl="1"/>
            <a:r>
              <a:rPr lang="en-GB" dirty="0" smtClean="0"/>
              <a:t>Electron polarisation ≥ 80%</a:t>
            </a:r>
          </a:p>
          <a:p>
            <a:pPr lvl="1"/>
            <a:r>
              <a:rPr lang="en-GB" dirty="0" smtClean="0"/>
              <a:t>Support for two detectors</a:t>
            </a:r>
          </a:p>
          <a:p>
            <a:pPr lvl="2"/>
            <a:r>
              <a:rPr lang="en-GB" dirty="0" smtClean="0"/>
              <a:t>push-pull</a:t>
            </a:r>
          </a:p>
          <a:p>
            <a:pPr lvl="1"/>
            <a:r>
              <a:rPr lang="en-GB" dirty="0" smtClean="0"/>
              <a:t>Calibration at Z-pole (~90 GeV)</a:t>
            </a:r>
          </a:p>
          <a:p>
            <a:pPr lvl="2"/>
            <a:r>
              <a:rPr lang="en-GB" dirty="0" smtClean="0"/>
              <a:t>but low </a:t>
            </a:r>
            <a:r>
              <a:rPr lang="en-GB" dirty="0" err="1" smtClean="0"/>
              <a:t>lumi</a:t>
            </a:r>
            <a:r>
              <a:rPr lang="en-GB" dirty="0" smtClean="0"/>
              <a:t>.</a:t>
            </a:r>
          </a:p>
          <a:p>
            <a:pPr lvl="1"/>
            <a:r>
              <a:rPr lang="en-GB" dirty="0" smtClean="0"/>
              <a:t>Beamstrahlung ‘low’ (~few %)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Upgrades:</a:t>
            </a:r>
          </a:p>
          <a:p>
            <a:pPr lvl="1"/>
            <a:r>
              <a:rPr lang="en-GB" b="1" dirty="0" smtClean="0"/>
              <a:t>Energy upgrade to ~ 1 </a:t>
            </a:r>
            <a:r>
              <a:rPr lang="en-GB" b="1" dirty="0" err="1" smtClean="0"/>
              <a:t>TeV</a:t>
            </a:r>
            <a:r>
              <a:rPr lang="en-GB" b="1" dirty="0" smtClean="0"/>
              <a:t> </a:t>
            </a:r>
            <a:r>
              <a:rPr lang="en-GB" b="1" dirty="0" smtClean="0">
                <a:sym typeface="Wingdings"/>
              </a:rPr>
              <a:t> important</a:t>
            </a:r>
          </a:p>
          <a:p>
            <a:pPr lvl="1"/>
            <a:endParaRPr lang="en-GB" b="1" dirty="0" smtClean="0"/>
          </a:p>
          <a:p>
            <a:pPr lvl="1"/>
            <a:r>
              <a:rPr lang="en-GB" dirty="0" smtClean="0"/>
              <a:t>Not to exclude e</a:t>
            </a:r>
            <a:r>
              <a:rPr lang="en-GB" baseline="30000" dirty="0" smtClean="0">
                <a:latin typeface="Symbol" charset="2"/>
                <a:cs typeface="Symbol" charset="2"/>
              </a:rPr>
              <a:t>-</a:t>
            </a:r>
            <a:r>
              <a:rPr lang="en-GB" dirty="0"/>
              <a:t>e</a:t>
            </a:r>
            <a:r>
              <a:rPr lang="en-GB" baseline="30000" dirty="0" smtClean="0">
                <a:latin typeface="Symbol" charset="2"/>
                <a:cs typeface="Symbol" charset="2"/>
              </a:rPr>
              <a:t>-</a:t>
            </a:r>
            <a:r>
              <a:rPr lang="en-GB" dirty="0"/>
              <a:t> </a:t>
            </a:r>
            <a:r>
              <a:rPr lang="en-GB" dirty="0" smtClean="0"/>
              <a:t>or </a:t>
            </a:r>
            <a:r>
              <a:rPr lang="en-GB" dirty="0" err="1" smtClean="0">
                <a:latin typeface="Symbol" charset="2"/>
                <a:cs typeface="Symbol" charset="2"/>
              </a:rPr>
              <a:t>gg</a:t>
            </a:r>
            <a:r>
              <a:rPr lang="en-GB" dirty="0" smtClean="0"/>
              <a:t> collider options</a:t>
            </a:r>
          </a:p>
          <a:p>
            <a:pPr lvl="1"/>
            <a:r>
              <a:rPr lang="en-GB" dirty="0" smtClean="0"/>
              <a:t>Polarised positrons ≥50%</a:t>
            </a:r>
          </a:p>
          <a:p>
            <a:pPr lvl="1"/>
            <a:r>
              <a:rPr lang="en-GB" dirty="0" smtClean="0"/>
              <a:t>Giga-Z (Z factory with several 10</a:t>
            </a:r>
            <a:r>
              <a:rPr lang="en-GB" baseline="30000" dirty="0" smtClean="0"/>
              <a:t>33</a:t>
            </a:r>
            <a:r>
              <a:rPr lang="en-GB" dirty="0" smtClean="0"/>
              <a:t> cm</a:t>
            </a:r>
            <a:r>
              <a:rPr lang="en-GB" baseline="30000" dirty="0" smtClean="0"/>
              <a:t>-2</a:t>
            </a:r>
            <a:r>
              <a:rPr lang="en-GB" dirty="0" smtClean="0"/>
              <a:t>s</a:t>
            </a:r>
            <a:r>
              <a:rPr lang="en-GB" baseline="30000" dirty="0" smtClean="0"/>
              <a:t>-1</a:t>
            </a:r>
            <a:r>
              <a:rPr lang="en-GB" dirty="0" smtClean="0"/>
              <a:t>)</a:t>
            </a:r>
          </a:p>
          <a:p>
            <a:endParaRPr lang="en-GB" dirty="0" smtClean="0"/>
          </a:p>
          <a:p>
            <a:endParaRPr lang="en-GB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-9769" y="1005672"/>
            <a:ext cx="61339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GB" sz="14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http://</a:t>
            </a:r>
            <a:r>
              <a:rPr lang="en-GB" sz="1400" dirty="0" err="1">
                <a:solidFill>
                  <a:schemeClr val="bg1">
                    <a:lumMod val="50000"/>
                  </a:schemeClr>
                </a:solidFill>
                <a:hlinkClick r:id="rId2"/>
              </a:rPr>
              <a:t>ilc-edmsdirect.desy.de</a:t>
            </a:r>
            <a:r>
              <a:rPr lang="en-GB" sz="14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/</a:t>
            </a:r>
            <a:r>
              <a:rPr lang="en-GB" sz="1400" dirty="0" err="1">
                <a:solidFill>
                  <a:schemeClr val="bg1">
                    <a:lumMod val="50000"/>
                  </a:schemeClr>
                </a:solidFill>
                <a:hlinkClick r:id="rId2"/>
              </a:rPr>
              <a:t>ilc-edmsdirect</a:t>
            </a:r>
            <a:r>
              <a:rPr lang="en-GB" sz="1400" dirty="0">
                <a:solidFill>
                  <a:schemeClr val="bg1">
                    <a:lumMod val="50000"/>
                  </a:schemeClr>
                </a:solidFill>
                <a:hlinkClick r:id="rId2"/>
              </a:rPr>
              <a:t>/</a:t>
            </a:r>
            <a:r>
              <a:rPr lang="en-GB" sz="1400" dirty="0" err="1">
                <a:solidFill>
                  <a:schemeClr val="bg1">
                    <a:lumMod val="50000"/>
                  </a:schemeClr>
                </a:solidFill>
                <a:hlinkClick r:id="rId2"/>
              </a:rPr>
              <a:t>document.jsp?edmsid</a:t>
            </a:r>
            <a:r>
              <a:rPr lang="en-GB" sz="1400" dirty="0" smtClean="0">
                <a:solidFill>
                  <a:schemeClr val="bg1">
                    <a:lumMod val="50000"/>
                  </a:schemeClr>
                </a:solidFill>
                <a:hlinkClick r:id="rId2"/>
              </a:rPr>
              <a:t>=*948205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008077" y="1690077"/>
            <a:ext cx="2852611" cy="2794000"/>
            <a:chOff x="6008077" y="1690077"/>
            <a:chExt cx="2852611" cy="2794000"/>
          </a:xfrm>
        </p:grpSpPr>
        <p:sp>
          <p:nvSpPr>
            <p:cNvPr id="5" name="Right Brace 4"/>
            <p:cNvSpPr/>
            <p:nvPr/>
          </p:nvSpPr>
          <p:spPr bwMode="auto">
            <a:xfrm>
              <a:off x="6008077" y="1690077"/>
              <a:ext cx="263769" cy="2794000"/>
            </a:xfrm>
            <a:prstGeom prst="rightBrac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457457" y="2754922"/>
              <a:ext cx="24032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f</a:t>
              </a:r>
              <a:r>
                <a:rPr lang="en-GB" dirty="0" smtClean="0"/>
                <a:t>ocus of GDE design efforts</a:t>
              </a:r>
              <a:endParaRPr lang="en-GB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5969001" y="4763083"/>
            <a:ext cx="2891687" cy="646331"/>
            <a:chOff x="5969001" y="4763083"/>
            <a:chExt cx="2891687" cy="646331"/>
          </a:xfrm>
        </p:grpSpPr>
        <p:sp>
          <p:nvSpPr>
            <p:cNvPr id="7" name="TextBox 6"/>
            <p:cNvSpPr txBox="1"/>
            <p:nvPr/>
          </p:nvSpPr>
          <p:spPr>
            <a:xfrm>
              <a:off x="6457457" y="4763083"/>
              <a:ext cx="240323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c</a:t>
              </a:r>
              <a:r>
                <a:rPr lang="en-GB" dirty="0" smtClean="0"/>
                <a:t>onceptual approach considered.</a:t>
              </a:r>
              <a:endParaRPr lang="en-GB" dirty="0"/>
            </a:p>
          </p:txBody>
        </p:sp>
        <p:cxnSp>
          <p:nvCxnSpPr>
            <p:cNvPr id="9" name="Straight Arrow Connector 8"/>
            <p:cNvCxnSpPr/>
            <p:nvPr/>
          </p:nvCxnSpPr>
          <p:spPr bwMode="auto">
            <a:xfrm>
              <a:off x="5969001" y="5089769"/>
              <a:ext cx="263769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grpSp>
        <p:nvGrpSpPr>
          <p:cNvPr id="13" name="Group 12"/>
          <p:cNvGrpSpPr/>
          <p:nvPr/>
        </p:nvGrpSpPr>
        <p:grpSpPr>
          <a:xfrm>
            <a:off x="5969001" y="5440407"/>
            <a:ext cx="2873011" cy="923330"/>
            <a:chOff x="5969001" y="5440407"/>
            <a:chExt cx="2873011" cy="923330"/>
          </a:xfrm>
        </p:grpSpPr>
        <p:sp>
          <p:nvSpPr>
            <p:cNvPr id="10" name="TextBox 9"/>
            <p:cNvSpPr txBox="1"/>
            <p:nvPr/>
          </p:nvSpPr>
          <p:spPr>
            <a:xfrm>
              <a:off x="6438781" y="5440407"/>
              <a:ext cx="240323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a</a:t>
              </a:r>
              <a:r>
                <a:rPr lang="en-GB" dirty="0" smtClean="0"/>
                <a:t>cknowledged but not considered in any detail</a:t>
              </a:r>
              <a:endParaRPr lang="en-GB" dirty="0"/>
            </a:p>
          </p:txBody>
        </p:sp>
        <p:cxnSp>
          <p:nvCxnSpPr>
            <p:cNvPr id="11" name="Straight Arrow Connector 10"/>
            <p:cNvCxnSpPr/>
            <p:nvPr/>
          </p:nvCxnSpPr>
          <p:spPr bwMode="auto">
            <a:xfrm>
              <a:off x="5969001" y="5888500"/>
              <a:ext cx="263769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92151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MDI (Detector Hall)</a:t>
            </a:r>
            <a:endParaRPr lang="en-GB" dirty="0"/>
          </a:p>
        </p:txBody>
      </p:sp>
      <p:pic>
        <p:nvPicPr>
          <p:cNvPr id="3" name="Picture 2" descr="jap-hall-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14" y="1329700"/>
            <a:ext cx="6551350" cy="43948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286442" y="1226722"/>
            <a:ext cx="36730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400" dirty="0" smtClean="0">
                <a:solidFill>
                  <a:srgbClr val="0000FF"/>
                </a:solidFill>
              </a:rPr>
              <a:t>Mountainous-topography detector hall concept</a:t>
            </a:r>
            <a:endParaRPr lang="en-GB" sz="2400" dirty="0">
              <a:solidFill>
                <a:srgbClr val="0000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6823" y="5839901"/>
            <a:ext cx="3275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3366FF"/>
                </a:solidFill>
                <a:sym typeface="Wingdings"/>
              </a:rPr>
              <a:t> Presentation by K. </a:t>
            </a:r>
            <a:r>
              <a:rPr lang="en-GB" dirty="0" err="1" smtClean="0">
                <a:solidFill>
                  <a:srgbClr val="3366FF"/>
                </a:solidFill>
                <a:sym typeface="Wingdings"/>
              </a:rPr>
              <a:t>Buesser</a:t>
            </a:r>
            <a:endParaRPr lang="en-GB" dirty="0">
              <a:solidFill>
                <a:srgbClr val="3366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888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Central Region Integration</a:t>
            </a:r>
            <a:endParaRPr lang="en-GB" dirty="0"/>
          </a:p>
        </p:txBody>
      </p:sp>
      <p:pic>
        <p:nvPicPr>
          <p:cNvPr id="3" name="Picture 2" descr="ilc-shot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01" y="1196054"/>
            <a:ext cx="6251909" cy="4987238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 bwMode="auto">
          <a:xfrm flipH="1">
            <a:off x="3501399" y="3809762"/>
            <a:ext cx="1785033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8" name="TextBox 7"/>
          <p:cNvSpPr txBox="1"/>
          <p:nvPr/>
        </p:nvSpPr>
        <p:spPr>
          <a:xfrm>
            <a:off x="5286428" y="3638153"/>
            <a:ext cx="92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e- BDS</a:t>
            </a:r>
            <a:endParaRPr lang="en-GB" dirty="0"/>
          </a:p>
        </p:txBody>
      </p:sp>
      <p:cxnSp>
        <p:nvCxnSpPr>
          <p:cNvPr id="9" name="Straight Arrow Connector 8"/>
          <p:cNvCxnSpPr/>
          <p:nvPr/>
        </p:nvCxnSpPr>
        <p:spPr bwMode="auto">
          <a:xfrm flipH="1">
            <a:off x="4828002" y="3052625"/>
            <a:ext cx="1117719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5945721" y="2833637"/>
            <a:ext cx="2237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e- BDS </a:t>
            </a:r>
            <a:r>
              <a:rPr lang="en-GB" dirty="0" err="1" smtClean="0"/>
              <a:t>muon</a:t>
            </a:r>
            <a:r>
              <a:rPr lang="en-GB" dirty="0" smtClean="0"/>
              <a:t> shield</a:t>
            </a:r>
            <a:endParaRPr lang="en-GB" dirty="0"/>
          </a:p>
        </p:txBody>
      </p:sp>
      <p:cxnSp>
        <p:nvCxnSpPr>
          <p:cNvPr id="12" name="Straight Arrow Connector 11"/>
          <p:cNvCxnSpPr/>
          <p:nvPr/>
        </p:nvCxnSpPr>
        <p:spPr bwMode="auto">
          <a:xfrm flipH="1">
            <a:off x="5409503" y="2758839"/>
            <a:ext cx="805597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3" name="TextBox 12"/>
          <p:cNvSpPr txBox="1"/>
          <p:nvPr/>
        </p:nvSpPr>
        <p:spPr>
          <a:xfrm>
            <a:off x="6235433" y="2539851"/>
            <a:ext cx="2295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e+ main beam dump</a:t>
            </a:r>
            <a:endParaRPr lang="en-GB" dirty="0"/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>
            <a:off x="6093988" y="2190477"/>
            <a:ext cx="531228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6645293" y="1971489"/>
            <a:ext cx="1018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detector</a:t>
            </a:r>
            <a:endParaRPr lang="en-GB" dirty="0"/>
          </a:p>
        </p:txBody>
      </p:sp>
      <p:cxnSp>
        <p:nvCxnSpPr>
          <p:cNvPr id="18" name="Straight Arrow Connector 17"/>
          <p:cNvCxnSpPr/>
          <p:nvPr/>
        </p:nvCxnSpPr>
        <p:spPr bwMode="auto">
          <a:xfrm>
            <a:off x="1764861" y="3024879"/>
            <a:ext cx="0" cy="14007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817032" y="2655547"/>
            <a:ext cx="1890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RTML return line</a:t>
            </a:r>
            <a:endParaRPr lang="en-GB" dirty="0"/>
          </a:p>
        </p:txBody>
      </p:sp>
      <p:cxnSp>
        <p:nvCxnSpPr>
          <p:cNvPr id="22" name="Straight Arrow Connector 21"/>
          <p:cNvCxnSpPr>
            <a:stCxn id="21" idx="3"/>
          </p:cNvCxnSpPr>
          <p:nvPr/>
        </p:nvCxnSpPr>
        <p:spPr bwMode="auto">
          <a:xfrm flipV="1">
            <a:off x="2707919" y="2827157"/>
            <a:ext cx="735169" cy="13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1833668" y="3103789"/>
            <a:ext cx="1204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e+ source</a:t>
            </a:r>
            <a:endParaRPr lang="en-GB" dirty="0"/>
          </a:p>
        </p:txBody>
      </p:sp>
      <p:cxnSp>
        <p:nvCxnSpPr>
          <p:cNvPr id="28" name="Straight Arrow Connector 27"/>
          <p:cNvCxnSpPr/>
          <p:nvPr/>
        </p:nvCxnSpPr>
        <p:spPr bwMode="auto">
          <a:xfrm>
            <a:off x="2377296" y="3492561"/>
            <a:ext cx="0" cy="85534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0" name="Straight Arrow Connector 29"/>
          <p:cNvCxnSpPr/>
          <p:nvPr/>
        </p:nvCxnSpPr>
        <p:spPr bwMode="auto">
          <a:xfrm flipV="1">
            <a:off x="2889796" y="3052625"/>
            <a:ext cx="492431" cy="15034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6" name="TextBox 35"/>
          <p:cNvSpPr txBox="1"/>
          <p:nvPr/>
        </p:nvSpPr>
        <p:spPr>
          <a:xfrm>
            <a:off x="888224" y="1077855"/>
            <a:ext cx="1762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Damping Rings</a:t>
            </a:r>
            <a:endParaRPr lang="en-GB" dirty="0"/>
          </a:p>
        </p:txBody>
      </p:sp>
      <p:cxnSp>
        <p:nvCxnSpPr>
          <p:cNvPr id="37" name="Straight Arrow Connector 36"/>
          <p:cNvCxnSpPr/>
          <p:nvPr/>
        </p:nvCxnSpPr>
        <p:spPr bwMode="auto">
          <a:xfrm>
            <a:off x="1759779" y="1433762"/>
            <a:ext cx="5082" cy="90705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TextBox 38"/>
          <p:cNvSpPr txBox="1"/>
          <p:nvPr/>
        </p:nvSpPr>
        <p:spPr>
          <a:xfrm>
            <a:off x="3724539" y="4667816"/>
            <a:ext cx="49774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000090"/>
                </a:solidFill>
              </a:rPr>
              <a:t>3D CAD has been used to developed beamline layouts and tunnel requirements.</a:t>
            </a:r>
          </a:p>
          <a:p>
            <a:endParaRPr lang="en-GB" dirty="0">
              <a:solidFill>
                <a:srgbClr val="000090"/>
              </a:solidFill>
            </a:endParaRPr>
          </a:p>
          <a:p>
            <a:r>
              <a:rPr lang="en-GB" dirty="0" smtClean="0">
                <a:solidFill>
                  <a:srgbClr val="000090"/>
                </a:solidFill>
              </a:rPr>
              <a:t>Complete model of ILC available.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98456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Where are we?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6182" y="1261841"/>
            <a:ext cx="7772400" cy="4800600"/>
          </a:xfrm>
        </p:spPr>
        <p:txBody>
          <a:bodyPr>
            <a:normAutofit fontScale="92500"/>
          </a:bodyPr>
          <a:lstStyle/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Requirements (from Physics and Detector)</a:t>
            </a:r>
          </a:p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Design evolution to the TDR baseline</a:t>
            </a:r>
            <a:endParaRPr lang="en-GB" dirty="0" smtClean="0">
              <a:solidFill>
                <a:schemeClr val="bg1">
                  <a:lumMod val="65000"/>
                </a:schemeClr>
              </a:solidFill>
              <a:sym typeface="Wingdings"/>
            </a:endParaRPr>
          </a:p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Baseline 500 GeV 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E</a:t>
            </a:r>
            <a:r>
              <a:rPr lang="en-GB" baseline="-25000" dirty="0" err="1" smtClean="0">
                <a:solidFill>
                  <a:schemeClr val="bg1">
                    <a:lumMod val="65000"/>
                  </a:schemeClr>
                </a:solidFill>
              </a:rPr>
              <a:t>cm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Parameters</a:t>
            </a:r>
          </a:p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Approach to Site-Dependent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D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esign Variants</a:t>
            </a:r>
          </a:p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ILC overview (intro to detail talks)</a:t>
            </a:r>
          </a:p>
          <a:p>
            <a:pPr lvl="1"/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RTML and bunch compressor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/>
              <a:t>Emittance preservation (beam dynamics)</a:t>
            </a:r>
          </a:p>
          <a:p>
            <a:r>
              <a:rPr lang="en-GB" dirty="0" smtClean="0"/>
              <a:t>Low </a:t>
            </a:r>
            <a:r>
              <a:rPr lang="en-GB" dirty="0" err="1" smtClean="0"/>
              <a:t>E</a:t>
            </a:r>
            <a:r>
              <a:rPr lang="en-GB" baseline="-25000" dirty="0" err="1" smtClean="0"/>
              <a:t>cm</a:t>
            </a:r>
            <a:r>
              <a:rPr lang="en-GB" dirty="0" smtClean="0"/>
              <a:t> Running</a:t>
            </a:r>
          </a:p>
          <a:p>
            <a:r>
              <a:rPr lang="en-GB" dirty="0" smtClean="0"/>
              <a:t>Luminosity upgrade</a:t>
            </a:r>
          </a:p>
          <a:p>
            <a:r>
              <a:rPr lang="en-GB" dirty="0" err="1" smtClean="0"/>
              <a:t>TeV</a:t>
            </a:r>
            <a:r>
              <a:rPr lang="en-GB" dirty="0" smtClean="0"/>
              <a:t> energy upgrade</a:t>
            </a:r>
          </a:p>
          <a:p>
            <a:pPr marL="0" indent="0">
              <a:buNone/>
            </a:pPr>
            <a:endParaRPr lang="en-GB" dirty="0" smtClean="0"/>
          </a:p>
          <a:p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pPr lvl="1"/>
            <a:endParaRPr lang="en-GB" dirty="0" smtClean="0"/>
          </a:p>
          <a:p>
            <a:endParaRPr lang="en-GB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3937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GB" dirty="0" smtClean="0"/>
              <a:t>Emittance </a:t>
            </a:r>
            <a:r>
              <a:rPr lang="en-GB" dirty="0" smtClean="0"/>
              <a:t>Preservation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2436" y="1317112"/>
            <a:ext cx="7772400" cy="4860772"/>
          </a:xfrm>
        </p:spPr>
        <p:txBody>
          <a:bodyPr>
            <a:normAutofit/>
          </a:bodyPr>
          <a:lstStyle/>
          <a:p>
            <a:r>
              <a:rPr lang="en-GB" dirty="0" smtClean="0"/>
              <a:t>Damping Ring: </a:t>
            </a:r>
            <a:r>
              <a:rPr lang="en-GB" sz="3600" dirty="0" err="1" smtClean="0">
                <a:latin typeface="Symbol" charset="2"/>
                <a:cs typeface="Symbol" charset="2"/>
              </a:rPr>
              <a:t>ge</a:t>
            </a:r>
            <a:r>
              <a:rPr lang="en-GB" sz="3600" i="1" baseline="-25000" dirty="0" err="1" smtClean="0">
                <a:latin typeface="Times New Roman"/>
                <a:cs typeface="Times New Roman"/>
              </a:rPr>
              <a:t>y</a:t>
            </a:r>
            <a:r>
              <a:rPr lang="en-GB" dirty="0" smtClean="0"/>
              <a:t> = 20nm </a:t>
            </a:r>
          </a:p>
          <a:p>
            <a:pPr lvl="1"/>
            <a:r>
              <a:rPr lang="en-GB" dirty="0" smtClean="0"/>
              <a:t>~</a:t>
            </a:r>
            <a:r>
              <a:rPr lang="en-GB" dirty="0" smtClean="0"/>
              <a:t>30km RTML return line</a:t>
            </a:r>
          </a:p>
          <a:p>
            <a:pPr lvl="1"/>
            <a:r>
              <a:rPr lang="en-GB" dirty="0" smtClean="0"/>
              <a:t>Turn around and spin rotation</a:t>
            </a:r>
          </a:p>
          <a:p>
            <a:pPr lvl="1"/>
            <a:r>
              <a:rPr lang="en-GB" dirty="0" smtClean="0"/>
              <a:t>Bunch compressor (two-stages)</a:t>
            </a:r>
          </a:p>
          <a:p>
            <a:pPr lvl="1"/>
            <a:r>
              <a:rPr lang="en-GB" dirty="0" smtClean="0"/>
              <a:t>Acceleration (10km main linac)</a:t>
            </a:r>
          </a:p>
          <a:p>
            <a:pPr lvl="1"/>
            <a:r>
              <a:rPr lang="en-GB" dirty="0" smtClean="0"/>
              <a:t>Positron production (e- only)</a:t>
            </a:r>
          </a:p>
          <a:p>
            <a:pPr lvl="1"/>
            <a:r>
              <a:rPr lang="en-GB" dirty="0" smtClean="0"/>
              <a:t>Beam delivery system (non-linear optics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Final </a:t>
            </a:r>
            <a:r>
              <a:rPr lang="en-GB" dirty="0" smtClean="0"/>
              <a:t>Doublet and collision</a:t>
            </a:r>
            <a:r>
              <a:rPr lang="en-GB" dirty="0" smtClean="0"/>
              <a:t>!</a:t>
            </a:r>
          </a:p>
          <a:p>
            <a:r>
              <a:rPr lang="en-GB" dirty="0" smtClean="0"/>
              <a:t>Budget 15 nm </a:t>
            </a:r>
            <a:r>
              <a:rPr lang="en-GB" dirty="0" smtClean="0">
                <a:sym typeface="Wingdings"/>
              </a:rPr>
              <a:t> </a:t>
            </a:r>
            <a:r>
              <a:rPr lang="en-GB" sz="3600" dirty="0" err="1">
                <a:latin typeface="Symbol" charset="2"/>
                <a:cs typeface="Symbol" charset="2"/>
              </a:rPr>
              <a:t>ge</a:t>
            </a:r>
            <a:r>
              <a:rPr lang="en-GB" sz="3600" i="1" baseline="-25000" dirty="0" err="1">
                <a:latin typeface="Times New Roman"/>
                <a:cs typeface="Times New Roman"/>
              </a:rPr>
              <a:t>y</a:t>
            </a:r>
            <a:r>
              <a:rPr lang="en-GB" dirty="0"/>
              <a:t> = </a:t>
            </a:r>
            <a:r>
              <a:rPr lang="en-GB" dirty="0" smtClean="0"/>
              <a:t>35 nm at IP</a:t>
            </a:r>
            <a:endParaRPr lang="en-GB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81573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Emittance Budgets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8903117"/>
              </p:ext>
            </p:extLst>
          </p:nvPr>
        </p:nvGraphicFramePr>
        <p:xfrm>
          <a:off x="136646" y="967217"/>
          <a:ext cx="7311267" cy="36017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5309140"/>
                <a:gridCol w="926698"/>
                <a:gridCol w="1075429"/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Mean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90% level</a:t>
                      </a:r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Damping ring extraction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 smtClean="0"/>
                        <a:t>20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GB" dirty="0" smtClean="0"/>
                        <a:t>RTML (Return line</a:t>
                      </a:r>
                      <a:r>
                        <a:rPr lang="en-GB" baseline="0" dirty="0" smtClean="0"/>
                        <a:t>, turn-around, spin rotation)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+5.4 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008000"/>
                          </a:solidFill>
                        </a:rPr>
                        <a:t>9.9</a:t>
                      </a:r>
                      <a:endParaRPr lang="en-GB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GB" dirty="0" smtClean="0"/>
                        <a:t>RTML (Bunch compressors)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+1.1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008000"/>
                          </a:solidFill>
                        </a:rPr>
                        <a:t>1.5</a:t>
                      </a:r>
                      <a:endParaRPr lang="en-GB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vl="1"/>
                      <a:r>
                        <a:rPr lang="en-GB" dirty="0" smtClean="0"/>
                        <a:t>Main Linac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+4.5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008000"/>
                          </a:solidFill>
                        </a:rPr>
                        <a:t>8.8</a:t>
                      </a:r>
                      <a:endParaRPr lang="en-GB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End</a:t>
                      </a:r>
                      <a:r>
                        <a:rPr lang="en-GB" baseline="0" dirty="0" smtClean="0"/>
                        <a:t> of Main Linac (total)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008000"/>
                          </a:solidFill>
                        </a:rPr>
                        <a:t>37</a:t>
                      </a:r>
                      <a:endParaRPr lang="en-GB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  <a:tr h="167751">
                <a:tc>
                  <a:txBody>
                    <a:bodyPr/>
                    <a:lstStyle/>
                    <a:p>
                      <a:endParaRPr lang="en-GB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BDS (budgeted)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+4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IP (effective):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b="1" dirty="0" smtClean="0"/>
                        <a:t>35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rgbClr val="008000"/>
                          </a:solidFill>
                        </a:rPr>
                        <a:t>&gt;40 </a:t>
                      </a:r>
                      <a:endParaRPr lang="en-GB" dirty="0">
                        <a:solidFill>
                          <a:srgbClr val="008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Right Brace 4"/>
          <p:cNvSpPr/>
          <p:nvPr/>
        </p:nvSpPr>
        <p:spPr bwMode="auto">
          <a:xfrm>
            <a:off x="7550879" y="1998421"/>
            <a:ext cx="148729" cy="1110401"/>
          </a:xfrm>
          <a:prstGeom prst="righ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778999" y="2093159"/>
            <a:ext cx="13650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smtClean="0"/>
              <a:t>Results of extensive simulations</a:t>
            </a:r>
          </a:p>
          <a:p>
            <a:r>
              <a:rPr lang="en-GB" sz="1200" dirty="0" smtClean="0"/>
              <a:t>(over 10 years)</a:t>
            </a:r>
            <a:endParaRPr lang="en-GB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768538" y="4542137"/>
            <a:ext cx="821646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Standard alignment (survey) errors assumed</a:t>
            </a:r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Several beam-based alignment techniques studied (most notably DFS)</a:t>
            </a:r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‘Realistic’ simulation (including wakefields, non-linear fields etc.)</a:t>
            </a:r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Tuning algorithms (dispersive closed bumps, final focus tuning etc.)</a:t>
            </a:r>
          </a:p>
          <a:p>
            <a:r>
              <a:rPr lang="en-GB" dirty="0" smtClean="0">
                <a:solidFill>
                  <a:schemeClr val="bg1">
                    <a:lumMod val="50000"/>
                  </a:schemeClr>
                </a:solidFill>
              </a:rPr>
              <a:t>Dynamic errors included (ground motion, vibration, beam-based feedback etc.)</a:t>
            </a:r>
            <a:endParaRPr lang="en-GB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9356" y="5997759"/>
            <a:ext cx="5724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rgbClr val="0000FF"/>
                </a:solidFill>
                <a:sym typeface="Wingdings"/>
              </a:rPr>
              <a:t> 35nm @ IP looks OK on average (in simulation!)</a:t>
            </a:r>
            <a:endParaRPr lang="en-GB" b="1" dirty="0">
              <a:solidFill>
                <a:srgbClr val="0000FF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7815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Low </a:t>
            </a:r>
            <a:r>
              <a:rPr lang="en-GB" dirty="0" err="1" smtClean="0"/>
              <a:t>Ecm</a:t>
            </a:r>
            <a:r>
              <a:rPr lang="en-GB" dirty="0" smtClean="0"/>
              <a:t> Running (&lt;300 GeV)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219" y="1328857"/>
            <a:ext cx="7772400" cy="4896686"/>
          </a:xfrm>
        </p:spPr>
        <p:txBody>
          <a:bodyPr>
            <a:normAutofit fontScale="85000" lnSpcReduction="10000"/>
          </a:bodyPr>
          <a:lstStyle/>
          <a:p>
            <a:r>
              <a:rPr lang="en-GB" dirty="0" smtClean="0"/>
              <a:t>Positron production (yield) drops with &lt;150 GeV</a:t>
            </a:r>
          </a:p>
          <a:p>
            <a:r>
              <a:rPr lang="en-GB" dirty="0" smtClean="0"/>
              <a:t>Low </a:t>
            </a:r>
            <a:r>
              <a:rPr lang="en-GB" dirty="0" err="1" smtClean="0"/>
              <a:t>E</a:t>
            </a:r>
            <a:r>
              <a:rPr lang="en-GB" baseline="-25000" dirty="0" err="1" smtClean="0"/>
              <a:t>cm</a:t>
            </a:r>
            <a:r>
              <a:rPr lang="en-GB" dirty="0" smtClean="0"/>
              <a:t> running (≤250 GeV) </a:t>
            </a:r>
            <a:r>
              <a:rPr lang="en-GB" dirty="0">
                <a:sym typeface="Wingdings"/>
              </a:rPr>
              <a:t> </a:t>
            </a:r>
            <a:r>
              <a:rPr lang="en-GB" dirty="0">
                <a:solidFill>
                  <a:srgbClr val="0000FF"/>
                </a:solidFill>
              </a:rPr>
              <a:t>10Hz mode</a:t>
            </a:r>
            <a:endParaRPr lang="en-GB" dirty="0" smtClean="0"/>
          </a:p>
          <a:p>
            <a:r>
              <a:rPr lang="en-GB" dirty="0" smtClean="0"/>
              <a:t>Alternate pulses for e+ production:</a:t>
            </a:r>
          </a:p>
          <a:p>
            <a:pPr lvl="1"/>
            <a:r>
              <a:rPr lang="en-GB" dirty="0" smtClean="0"/>
              <a:t>150 GeV e- pulse to generate positrons</a:t>
            </a:r>
          </a:p>
          <a:p>
            <a:pPr lvl="1"/>
            <a:r>
              <a:rPr lang="en-GB" dirty="0" err="1" smtClean="0"/>
              <a:t>E</a:t>
            </a:r>
            <a:r>
              <a:rPr lang="en-GB" sz="2000" baseline="-25000" dirty="0" err="1" smtClean="0"/>
              <a:t>cm</a:t>
            </a:r>
            <a:r>
              <a:rPr lang="en-GB" dirty="0" smtClean="0"/>
              <a:t>/2 e- pulse for luminosity</a:t>
            </a:r>
            <a:endParaRPr lang="en-GB" dirty="0"/>
          </a:p>
          <a:p>
            <a:r>
              <a:rPr lang="en-GB" dirty="0" smtClean="0"/>
              <a:t> Ramifications:</a:t>
            </a:r>
          </a:p>
          <a:p>
            <a:pPr lvl="1"/>
            <a:r>
              <a:rPr lang="en-GB" dirty="0" smtClean="0">
                <a:solidFill>
                  <a:srgbClr val="0000FF"/>
                </a:solidFill>
              </a:rPr>
              <a:t>100ms store time in DR </a:t>
            </a:r>
            <a:r>
              <a:rPr lang="en-GB" dirty="0" smtClean="0">
                <a:solidFill>
                  <a:srgbClr val="0000FF"/>
                </a:solidFill>
                <a:sym typeface="Wingdings"/>
              </a:rPr>
              <a:t> shorter damping times</a:t>
            </a:r>
          </a:p>
          <a:p>
            <a:pPr lvl="1"/>
            <a:r>
              <a:rPr lang="en-GB" dirty="0" smtClean="0">
                <a:solidFill>
                  <a:srgbClr val="0000FF"/>
                </a:solidFill>
                <a:sym typeface="Wingdings"/>
              </a:rPr>
              <a:t>Need to dump 150 GeV production pulse after undulator (new beamline, pulsed-magnet system)</a:t>
            </a:r>
          </a:p>
          <a:p>
            <a:pPr lvl="1"/>
            <a:r>
              <a:rPr lang="en-GB" dirty="0" smtClean="0">
                <a:solidFill>
                  <a:srgbClr val="0000FF"/>
                </a:solidFill>
                <a:sym typeface="Wingdings"/>
              </a:rPr>
              <a:t>Pulsed trajectory-correction system before undulator for 150 GeV production beam.</a:t>
            </a:r>
          </a:p>
          <a:p>
            <a:r>
              <a:rPr lang="en-GB" dirty="0" smtClean="0">
                <a:sym typeface="Wingdings"/>
              </a:rPr>
              <a:t>Electron Main Linac requires no modification</a:t>
            </a:r>
          </a:p>
          <a:p>
            <a:pPr lvl="1"/>
            <a:r>
              <a:rPr lang="en-GB" dirty="0" smtClean="0">
                <a:sym typeface="Wingdings"/>
              </a:rPr>
              <a:t>Installed AC power sufficient for ~½ energy operation at 10Hz.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04328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Luminosity Upgrade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6393" y="1362721"/>
            <a:ext cx="8203746" cy="4800600"/>
          </a:xfrm>
        </p:spPr>
        <p:txBody>
          <a:bodyPr>
            <a:normAutofit fontScale="77500" lnSpcReduction="20000"/>
          </a:bodyPr>
          <a:lstStyle/>
          <a:p>
            <a:pPr>
              <a:tabLst>
                <a:tab pos="5294313" algn="l"/>
              </a:tabLst>
            </a:pPr>
            <a:r>
              <a:rPr lang="en-GB" dirty="0" smtClean="0"/>
              <a:t>Concept: increase </a:t>
            </a:r>
            <a:r>
              <a:rPr lang="en-GB" dirty="0" err="1" smtClean="0"/>
              <a:t>n</a:t>
            </a:r>
            <a:r>
              <a:rPr lang="en-GB" baseline="-25000" dirty="0" err="1" smtClean="0"/>
              <a:t>b</a:t>
            </a:r>
            <a:r>
              <a:rPr lang="en-GB" dirty="0" smtClean="0"/>
              <a:t> from 	1312 </a:t>
            </a:r>
            <a:r>
              <a:rPr lang="en-GB" dirty="0">
                <a:sym typeface="Wingdings"/>
              </a:rPr>
              <a:t>→</a:t>
            </a:r>
            <a:r>
              <a:rPr lang="en-GB" dirty="0" smtClean="0">
                <a:sym typeface="Wingdings"/>
              </a:rPr>
              <a:t> 2625</a:t>
            </a:r>
          </a:p>
          <a:p>
            <a:pPr lvl="1">
              <a:tabLst>
                <a:tab pos="5294313" algn="l"/>
              </a:tabLst>
            </a:pPr>
            <a:r>
              <a:rPr lang="en-GB" dirty="0" smtClean="0">
                <a:sym typeface="Wingdings"/>
              </a:rPr>
              <a:t>Reduce linac bunch spacing 	554 ns </a:t>
            </a:r>
            <a:r>
              <a:rPr lang="en-GB" dirty="0">
                <a:sym typeface="Wingdings"/>
              </a:rPr>
              <a:t>→ </a:t>
            </a:r>
            <a:r>
              <a:rPr lang="en-GB" dirty="0" smtClean="0">
                <a:sym typeface="Wingdings"/>
              </a:rPr>
              <a:t>336 ns</a:t>
            </a:r>
          </a:p>
          <a:p>
            <a:pPr lvl="1">
              <a:tabLst>
                <a:tab pos="5294313" algn="l"/>
              </a:tabLst>
            </a:pPr>
            <a:r>
              <a:rPr lang="en-GB" dirty="0" smtClean="0">
                <a:sym typeface="Wingdings"/>
              </a:rPr>
              <a:t>Increase pulse current 	5.8 </a:t>
            </a:r>
            <a:r>
              <a:rPr lang="en-GB" dirty="0">
                <a:sym typeface="Wingdings"/>
              </a:rPr>
              <a:t>→ </a:t>
            </a:r>
            <a:r>
              <a:rPr lang="en-GB" dirty="0" smtClean="0">
                <a:sym typeface="Wingdings"/>
              </a:rPr>
              <a:t>8.8 mA</a:t>
            </a:r>
          </a:p>
          <a:p>
            <a:pPr lvl="1">
              <a:tabLst>
                <a:tab pos="5294313" algn="l"/>
              </a:tabLst>
            </a:pPr>
            <a:r>
              <a:rPr lang="en-GB" dirty="0" smtClean="0">
                <a:sym typeface="Wingdings"/>
              </a:rPr>
              <a:t>Increase number of klystrons by 	~50% </a:t>
            </a:r>
          </a:p>
          <a:p>
            <a:pPr lvl="1">
              <a:tabLst>
                <a:tab pos="5294313" algn="l"/>
              </a:tabLst>
            </a:pPr>
            <a:endParaRPr lang="en-GB" dirty="0">
              <a:sym typeface="Wingdings"/>
            </a:endParaRPr>
          </a:p>
          <a:p>
            <a:pPr>
              <a:tabLst>
                <a:tab pos="5294313" algn="l"/>
              </a:tabLst>
            </a:pPr>
            <a:r>
              <a:rPr lang="en-GB" dirty="0" smtClean="0">
                <a:sym typeface="Wingdings"/>
              </a:rPr>
              <a:t>Doubles beam power  ×2 L (3.6</a:t>
            </a:r>
            <a:r>
              <a:rPr lang="en-GB" dirty="0">
                <a:sym typeface="Wingdings"/>
              </a:rPr>
              <a:t>×</a:t>
            </a:r>
            <a:r>
              <a:rPr lang="en-GB" dirty="0" smtClean="0">
                <a:sym typeface="Wingdings"/>
              </a:rPr>
              <a:t>10</a:t>
            </a:r>
            <a:r>
              <a:rPr lang="en-GB" baseline="30000" dirty="0" smtClean="0">
                <a:sym typeface="Wingdings"/>
              </a:rPr>
              <a:t>34</a:t>
            </a:r>
            <a:r>
              <a:rPr lang="en-GB" dirty="0" smtClean="0">
                <a:sym typeface="Wingdings"/>
              </a:rPr>
              <a:t>cm</a:t>
            </a:r>
            <a:r>
              <a:rPr lang="en-GB" baseline="30000" dirty="0" smtClean="0">
                <a:sym typeface="Wingdings"/>
              </a:rPr>
              <a:t>-2</a:t>
            </a:r>
            <a:r>
              <a:rPr lang="en-GB" dirty="0" smtClean="0">
                <a:sym typeface="Wingdings"/>
              </a:rPr>
              <a:t>s</a:t>
            </a:r>
            <a:r>
              <a:rPr lang="en-GB" baseline="30000" dirty="0" smtClean="0">
                <a:sym typeface="Wingdings"/>
              </a:rPr>
              <a:t>-1</a:t>
            </a:r>
            <a:r>
              <a:rPr lang="en-GB" dirty="0" smtClean="0">
                <a:sym typeface="Wingdings"/>
              </a:rPr>
              <a:t>)</a:t>
            </a:r>
          </a:p>
          <a:p>
            <a:pPr>
              <a:tabLst>
                <a:tab pos="5294313" algn="l"/>
              </a:tabLst>
            </a:pPr>
            <a:endParaRPr lang="en-GB" dirty="0">
              <a:sym typeface="Wingdings"/>
            </a:endParaRPr>
          </a:p>
          <a:p>
            <a:pPr>
              <a:tabLst>
                <a:tab pos="5294313" algn="l"/>
              </a:tabLst>
            </a:pPr>
            <a:r>
              <a:rPr lang="en-GB" dirty="0" smtClean="0">
                <a:sym typeface="Wingdings"/>
              </a:rPr>
              <a:t>Damping ring:</a:t>
            </a:r>
          </a:p>
          <a:p>
            <a:pPr lvl="1">
              <a:tabLst>
                <a:tab pos="5294313" algn="l"/>
              </a:tabLst>
            </a:pPr>
            <a:r>
              <a:rPr lang="en-GB" dirty="0" smtClean="0">
                <a:sym typeface="Wingdings"/>
              </a:rPr>
              <a:t>Electron ring doubles current (389mA  778mA)</a:t>
            </a:r>
          </a:p>
          <a:p>
            <a:pPr lvl="1">
              <a:tabLst>
                <a:tab pos="5294313" algn="l"/>
              </a:tabLst>
            </a:pPr>
            <a:r>
              <a:rPr lang="en-GB" dirty="0" smtClean="0">
                <a:sym typeface="Wingdings"/>
              </a:rPr>
              <a:t>Positron ring: possible 2</a:t>
            </a:r>
            <a:r>
              <a:rPr lang="en-GB" baseline="30000" dirty="0" smtClean="0">
                <a:sym typeface="Wingdings"/>
              </a:rPr>
              <a:t>nd</a:t>
            </a:r>
            <a:r>
              <a:rPr lang="en-GB" dirty="0" smtClean="0">
                <a:sym typeface="Wingdings"/>
              </a:rPr>
              <a:t> (stacked) ring (e-cloud limit)</a:t>
            </a:r>
          </a:p>
          <a:p>
            <a:pPr lvl="1">
              <a:tabLst>
                <a:tab pos="5294313" algn="l"/>
              </a:tabLst>
            </a:pPr>
            <a:endParaRPr lang="en-GB" dirty="0">
              <a:sym typeface="Wingdings"/>
            </a:endParaRPr>
          </a:p>
          <a:p>
            <a:pPr>
              <a:tabLst>
                <a:tab pos="5294313" algn="l"/>
              </a:tabLst>
            </a:pPr>
            <a:r>
              <a:rPr lang="en-GB" dirty="0" smtClean="0">
                <a:sym typeface="Wingdings"/>
              </a:rPr>
              <a:t>AC power: 161 MW  204 MW (est</a:t>
            </a:r>
            <a:r>
              <a:rPr lang="en-GB" dirty="0">
                <a:sym typeface="Wingdings"/>
              </a:rPr>
              <a:t>.</a:t>
            </a:r>
            <a:r>
              <a:rPr lang="en-GB" dirty="0" smtClean="0">
                <a:sym typeface="Wingdings"/>
              </a:rPr>
              <a:t>)</a:t>
            </a:r>
          </a:p>
          <a:p>
            <a:pPr lvl="1">
              <a:tabLst>
                <a:tab pos="5294313" algn="l"/>
              </a:tabLst>
            </a:pPr>
            <a:r>
              <a:rPr lang="en-GB" dirty="0" smtClean="0">
                <a:sym typeface="Wingdings"/>
              </a:rPr>
              <a:t>AC </a:t>
            </a:r>
            <a:r>
              <a:rPr lang="en-GB" dirty="0">
                <a:sym typeface="Wingdings"/>
              </a:rPr>
              <a:t>power increased by ×</a:t>
            </a:r>
            <a:r>
              <a:rPr lang="en-GB" dirty="0" smtClean="0">
                <a:sym typeface="Wingdings"/>
              </a:rPr>
              <a:t>1.5</a:t>
            </a:r>
          </a:p>
          <a:p>
            <a:pPr lvl="1">
              <a:tabLst>
                <a:tab pos="5294313" algn="l"/>
              </a:tabLst>
            </a:pPr>
            <a:r>
              <a:rPr lang="en-GB" dirty="0" smtClean="0">
                <a:sym typeface="Wingdings"/>
              </a:rPr>
              <a:t>shorter fill time and longer beam pulse results in higher RF-beam efficiency (44%  61%)</a:t>
            </a:r>
          </a:p>
          <a:p>
            <a:pPr>
              <a:tabLst>
                <a:tab pos="5294313" algn="l"/>
              </a:tabLst>
            </a:pP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5281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Luminosity Upgrade</a:t>
            </a:r>
            <a:endParaRPr lang="en-GB" dirty="0"/>
          </a:p>
        </p:txBody>
      </p:sp>
      <p:pic>
        <p:nvPicPr>
          <p:cNvPr id="4" name="Picture 3" descr="KC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34" y="1594186"/>
            <a:ext cx="4224299" cy="1711655"/>
          </a:xfrm>
          <a:prstGeom prst="rect">
            <a:avLst/>
          </a:prstGeom>
        </p:spPr>
      </p:pic>
      <p:pic>
        <p:nvPicPr>
          <p:cNvPr id="5" name="Picture 4" descr="dks-upgrad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797"/>
          <a:stretch/>
        </p:blipFill>
        <p:spPr>
          <a:xfrm>
            <a:off x="4702926" y="1893113"/>
            <a:ext cx="4074980" cy="11674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054" y="1079046"/>
            <a:ext cx="3700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3366FF"/>
                </a:solidFill>
              </a:rPr>
              <a:t>Adding klystrons (and modulators)</a:t>
            </a:r>
            <a:endParaRPr lang="en-GB" dirty="0">
              <a:solidFill>
                <a:srgbClr val="3366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6434" y="3305841"/>
            <a:ext cx="20074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smtClean="0"/>
              <a:t>Flat Topography (KCS)</a:t>
            </a:r>
            <a:endParaRPr lang="en-GB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4646898" y="3304352"/>
            <a:ext cx="24001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err="1" smtClean="0"/>
              <a:t>MountainTopography</a:t>
            </a:r>
            <a:r>
              <a:rPr lang="en-GB" sz="1400" dirty="0" smtClean="0"/>
              <a:t> (DKS)</a:t>
            </a:r>
            <a:endParaRPr lang="en-GB" sz="1400" dirty="0"/>
          </a:p>
        </p:txBody>
      </p:sp>
      <p:grpSp>
        <p:nvGrpSpPr>
          <p:cNvPr id="11" name="Group 10"/>
          <p:cNvGrpSpPr/>
          <p:nvPr/>
        </p:nvGrpSpPr>
        <p:grpSpPr>
          <a:xfrm>
            <a:off x="1702956" y="1594186"/>
            <a:ext cx="987372" cy="726892"/>
            <a:chOff x="1704445" y="1752949"/>
            <a:chExt cx="987372" cy="726892"/>
          </a:xfrm>
        </p:grpSpPr>
        <p:pic>
          <p:nvPicPr>
            <p:cNvPr id="9" name="Picture 8" descr="KCS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52" r="63144" b="57533"/>
            <a:stretch/>
          </p:blipFill>
          <p:spPr>
            <a:xfrm>
              <a:off x="1704445" y="1752949"/>
              <a:ext cx="439457" cy="726892"/>
            </a:xfrm>
            <a:prstGeom prst="rect">
              <a:avLst/>
            </a:prstGeom>
          </p:spPr>
        </p:pic>
        <p:pic>
          <p:nvPicPr>
            <p:cNvPr id="10" name="Picture 9" descr="KCS.pdf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452" r="63144" b="57533"/>
            <a:stretch/>
          </p:blipFill>
          <p:spPr>
            <a:xfrm>
              <a:off x="2252360" y="1752949"/>
              <a:ext cx="439457" cy="726892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709912" y="1614616"/>
            <a:ext cx="1015829" cy="169277"/>
          </a:xfrm>
          <a:prstGeom prst="rect">
            <a:avLst/>
          </a:prstGeom>
          <a:solidFill>
            <a:srgbClr val="ABC1DF"/>
          </a:solidFill>
        </p:spPr>
        <p:txBody>
          <a:bodyPr wrap="none" tIns="0" bIns="0" rtlCol="0">
            <a:spAutoFit/>
          </a:bodyPr>
          <a:lstStyle/>
          <a:p>
            <a:r>
              <a:rPr lang="en-GB" sz="1100" dirty="0" smtClean="0"/>
              <a:t>KCS Building</a:t>
            </a:r>
            <a:endParaRPr lang="en-GB" sz="1100" dirty="0"/>
          </a:p>
        </p:txBody>
      </p:sp>
      <p:pic>
        <p:nvPicPr>
          <p:cNvPr id="13" name="Picture 12" descr="dks-upgrade.pdf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598"/>
          <a:stretch/>
        </p:blipFill>
        <p:spPr>
          <a:xfrm>
            <a:off x="4702926" y="1773912"/>
            <a:ext cx="4074980" cy="1172037"/>
          </a:xfrm>
          <a:prstGeom prst="rect">
            <a:avLst/>
          </a:prstGeom>
        </p:spPr>
      </p:pic>
      <p:pic>
        <p:nvPicPr>
          <p:cNvPr id="14" name="Picture 13" descr="upgrade-dr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041" y="4157387"/>
            <a:ext cx="4234810" cy="197804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186" y="3769377"/>
            <a:ext cx="1711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3366FF"/>
                </a:solidFill>
              </a:rPr>
              <a:t>Damping Ring:</a:t>
            </a:r>
            <a:endParaRPr lang="en-GB" dirty="0">
              <a:solidFill>
                <a:srgbClr val="3366FF"/>
              </a:solidFill>
            </a:endParaRPr>
          </a:p>
        </p:txBody>
      </p:sp>
      <p:pic>
        <p:nvPicPr>
          <p:cNvPr id="16" name="Picture 15" descr="DR_to_Main_tunnel.pdf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42"/>
          <a:stretch/>
        </p:blipFill>
        <p:spPr>
          <a:xfrm>
            <a:off x="4134806" y="3998624"/>
            <a:ext cx="4996330" cy="2451100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15881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205432" y="4692095"/>
            <a:ext cx="8764420" cy="157407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114659" y="1147863"/>
            <a:ext cx="2029341" cy="336265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TeV</a:t>
            </a:r>
            <a:r>
              <a:rPr lang="en-US" dirty="0" smtClean="0"/>
              <a:t> Upgrade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4647347" y="2683519"/>
            <a:ext cx="2474187" cy="143496"/>
          </a:xfrm>
          <a:prstGeom prst="rect">
            <a:avLst/>
          </a:prstGeom>
          <a:solidFill>
            <a:srgbClr val="FFFF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7735166" y="2683519"/>
            <a:ext cx="981931" cy="147948"/>
          </a:xfrm>
          <a:prstGeom prst="rect">
            <a:avLst/>
          </a:prstGeom>
          <a:solidFill>
            <a:srgbClr val="3366FF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8804510" y="1352728"/>
            <a:ext cx="12330" cy="17129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/>
          <p:cNvCxnSpPr/>
          <p:nvPr/>
        </p:nvCxnSpPr>
        <p:spPr bwMode="auto">
          <a:xfrm>
            <a:off x="7714950" y="1771174"/>
            <a:ext cx="12330" cy="12945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7133864" y="2685745"/>
            <a:ext cx="593416" cy="145722"/>
          </a:xfrm>
          <a:prstGeom prst="rect">
            <a:avLst/>
          </a:prstGeom>
          <a:solidFill>
            <a:srgbClr val="0080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 flipH="1">
            <a:off x="7114659" y="1771174"/>
            <a:ext cx="6875" cy="263458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/>
          <p:nvPr/>
        </p:nvCxnSpPr>
        <p:spPr bwMode="auto">
          <a:xfrm>
            <a:off x="1182562" y="1771174"/>
            <a:ext cx="0" cy="263458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Rectangle 12"/>
          <p:cNvSpPr/>
          <p:nvPr/>
        </p:nvSpPr>
        <p:spPr bwMode="auto">
          <a:xfrm>
            <a:off x="632137" y="2683519"/>
            <a:ext cx="555525" cy="143496"/>
          </a:xfrm>
          <a:prstGeom prst="rect">
            <a:avLst/>
          </a:prstGeom>
          <a:solidFill>
            <a:srgbClr val="FF66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4" name="Straight Connector 13"/>
          <p:cNvCxnSpPr/>
          <p:nvPr/>
        </p:nvCxnSpPr>
        <p:spPr bwMode="auto">
          <a:xfrm>
            <a:off x="377019" y="1352728"/>
            <a:ext cx="12330" cy="17207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>
            <a:off x="7727280" y="1948783"/>
            <a:ext cx="107723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7F7F7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>
            <a:off x="4633562" y="1948783"/>
            <a:ext cx="2481097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7F7F7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9" name="Straight Arrow Connector 18"/>
          <p:cNvCxnSpPr/>
          <p:nvPr/>
        </p:nvCxnSpPr>
        <p:spPr bwMode="auto">
          <a:xfrm>
            <a:off x="7114659" y="1948783"/>
            <a:ext cx="620507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7F7F7F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2" name="Straight Arrow Connector 21"/>
          <p:cNvCxnSpPr/>
          <p:nvPr/>
        </p:nvCxnSpPr>
        <p:spPr bwMode="auto">
          <a:xfrm>
            <a:off x="377019" y="1948783"/>
            <a:ext cx="805543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7F7F7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24" name="TextBox 23"/>
          <p:cNvSpPr txBox="1"/>
          <p:nvPr/>
        </p:nvSpPr>
        <p:spPr>
          <a:xfrm>
            <a:off x="8019729" y="1821788"/>
            <a:ext cx="538784" cy="215444"/>
          </a:xfrm>
          <a:prstGeom prst="rect">
            <a:avLst/>
          </a:prstGeom>
          <a:solidFill>
            <a:srgbClr val="D9D9D9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1400" dirty="0" smtClean="0"/>
              <a:t>2.2 km</a:t>
            </a:r>
            <a:endParaRPr lang="en-US" sz="1400" dirty="0"/>
          </a:p>
        </p:txBody>
      </p:sp>
      <p:sp>
        <p:nvSpPr>
          <p:cNvPr id="26" name="TextBox 25"/>
          <p:cNvSpPr txBox="1"/>
          <p:nvPr/>
        </p:nvSpPr>
        <p:spPr>
          <a:xfrm rot="16200000">
            <a:off x="7142510" y="1832594"/>
            <a:ext cx="538784" cy="21544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1400" dirty="0" smtClean="0"/>
              <a:t>1.3 km</a:t>
            </a:r>
            <a:endParaRPr lang="en-US" sz="1400" dirty="0"/>
          </a:p>
        </p:txBody>
      </p:sp>
      <p:sp>
        <p:nvSpPr>
          <p:cNvPr id="33" name="TextBox 32"/>
          <p:cNvSpPr txBox="1"/>
          <p:nvPr/>
        </p:nvSpPr>
        <p:spPr>
          <a:xfrm>
            <a:off x="5483959" y="1830486"/>
            <a:ext cx="638634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1400" dirty="0" smtClean="0"/>
              <a:t>10.8 km</a:t>
            </a:r>
            <a:endParaRPr lang="en-US" sz="1400" dirty="0"/>
          </a:p>
        </p:txBody>
      </p:sp>
      <p:sp>
        <p:nvSpPr>
          <p:cNvPr id="34" name="TextBox 33"/>
          <p:cNvSpPr txBox="1"/>
          <p:nvPr/>
        </p:nvSpPr>
        <p:spPr>
          <a:xfrm rot="16200000">
            <a:off x="493593" y="1814190"/>
            <a:ext cx="538784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1400" dirty="0" smtClean="0"/>
              <a:t>1.1 km</a:t>
            </a:r>
            <a:endParaRPr lang="en-US" sz="1400" dirty="0"/>
          </a:p>
        </p:txBody>
      </p:sp>
      <p:sp>
        <p:nvSpPr>
          <p:cNvPr id="36" name="TextBox 35"/>
          <p:cNvSpPr txBox="1"/>
          <p:nvPr/>
        </p:nvSpPr>
        <p:spPr>
          <a:xfrm>
            <a:off x="8001352" y="2818628"/>
            <a:ext cx="55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BDS</a:t>
            </a:r>
            <a:endParaRPr lang="en-US" sz="1400" dirty="0"/>
          </a:p>
        </p:txBody>
      </p:sp>
      <p:sp>
        <p:nvSpPr>
          <p:cNvPr id="37" name="TextBox 36"/>
          <p:cNvSpPr txBox="1"/>
          <p:nvPr/>
        </p:nvSpPr>
        <p:spPr>
          <a:xfrm>
            <a:off x="5977732" y="2817139"/>
            <a:ext cx="1052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Main Linac</a:t>
            </a:r>
            <a:endParaRPr lang="en-US" sz="1400" dirty="0"/>
          </a:p>
        </p:txBody>
      </p:sp>
      <p:sp>
        <p:nvSpPr>
          <p:cNvPr id="38" name="TextBox 37"/>
          <p:cNvSpPr txBox="1"/>
          <p:nvPr/>
        </p:nvSpPr>
        <p:spPr>
          <a:xfrm rot="16200000">
            <a:off x="7094616" y="2989255"/>
            <a:ext cx="678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e+ </a:t>
            </a:r>
            <a:r>
              <a:rPr lang="en-US" sz="1400" dirty="0" err="1" smtClean="0"/>
              <a:t>src</a:t>
            </a:r>
            <a:endParaRPr lang="en-US" sz="1400" dirty="0"/>
          </a:p>
        </p:txBody>
      </p:sp>
      <p:sp>
        <p:nvSpPr>
          <p:cNvPr id="39" name="TextBox 38"/>
          <p:cNvSpPr txBox="1"/>
          <p:nvPr/>
        </p:nvSpPr>
        <p:spPr>
          <a:xfrm rot="16200000">
            <a:off x="297988" y="3226541"/>
            <a:ext cx="12126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bunch comp.</a:t>
            </a:r>
            <a:endParaRPr lang="en-US" sz="1400" dirty="0"/>
          </a:p>
        </p:txBody>
      </p:sp>
      <p:sp>
        <p:nvSpPr>
          <p:cNvPr id="41" name="Octagon 40"/>
          <p:cNvSpPr/>
          <p:nvPr/>
        </p:nvSpPr>
        <p:spPr bwMode="auto">
          <a:xfrm>
            <a:off x="8724810" y="2663694"/>
            <a:ext cx="184046" cy="184046"/>
          </a:xfrm>
          <a:prstGeom prst="octagon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45" name="Straight Arrow Connector 44"/>
          <p:cNvCxnSpPr/>
          <p:nvPr/>
        </p:nvCxnSpPr>
        <p:spPr bwMode="auto">
          <a:xfrm>
            <a:off x="377019" y="1352728"/>
            <a:ext cx="842749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7F7F7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47" name="TextBox 46"/>
          <p:cNvSpPr txBox="1"/>
          <p:nvPr/>
        </p:nvSpPr>
        <p:spPr>
          <a:xfrm>
            <a:off x="3491876" y="1147863"/>
            <a:ext cx="1731368" cy="43088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dirty="0" smtClean="0"/>
              <a:t>&lt;26 km ?</a:t>
            </a:r>
          </a:p>
          <a:p>
            <a:pPr algn="ctr"/>
            <a:r>
              <a:rPr lang="en-US" sz="1400" dirty="0" smtClean="0">
                <a:solidFill>
                  <a:srgbClr val="0000FF"/>
                </a:solidFill>
              </a:rPr>
              <a:t>(site length &lt;52 km ?)</a:t>
            </a:r>
            <a:endParaRPr lang="en-US" sz="1400" dirty="0">
              <a:solidFill>
                <a:srgbClr val="0000FF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4680132" y="3379698"/>
            <a:ext cx="259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Main Linac</a:t>
            </a:r>
          </a:p>
          <a:p>
            <a:pPr>
              <a:tabLst>
                <a:tab pos="533400" algn="l"/>
              </a:tabLst>
            </a:pPr>
            <a:r>
              <a:rPr lang="en-US" dirty="0" smtClean="0"/>
              <a:t>&lt;</a:t>
            </a:r>
            <a:r>
              <a:rPr lang="en-US" i="1" dirty="0" smtClean="0"/>
              <a:t>G</a:t>
            </a:r>
            <a:r>
              <a:rPr lang="en-US" baseline="-25000" dirty="0" smtClean="0"/>
              <a:t>cavity</a:t>
            </a:r>
            <a:r>
              <a:rPr lang="en-US" dirty="0" smtClean="0"/>
              <a:t>&gt;	= 31.5 MV/m</a:t>
            </a:r>
          </a:p>
          <a:p>
            <a:pPr>
              <a:tabLst>
                <a:tab pos="533400" algn="l"/>
              </a:tabLst>
            </a:pPr>
            <a:r>
              <a:rPr lang="en-US" dirty="0" smtClean="0"/>
              <a:t>  </a:t>
            </a:r>
            <a:r>
              <a:rPr lang="en-US" i="1" dirty="0" smtClean="0"/>
              <a:t>G</a:t>
            </a:r>
            <a:r>
              <a:rPr lang="en-US" baseline="-25000" dirty="0" smtClean="0"/>
              <a:t>eff</a:t>
            </a:r>
            <a:r>
              <a:rPr lang="en-US" dirty="0"/>
              <a:t>	</a:t>
            </a:r>
            <a:r>
              <a:rPr lang="en-US" dirty="0" smtClean="0"/>
              <a:t>	≈ 22.7 MV/m</a:t>
            </a:r>
          </a:p>
          <a:p>
            <a:pPr>
              <a:tabLst>
                <a:tab pos="533400" algn="l"/>
              </a:tabLst>
            </a:pPr>
            <a:r>
              <a:rPr lang="en-US" dirty="0" smtClean="0">
                <a:solidFill>
                  <a:srgbClr val="0000FF"/>
                </a:solidFill>
              </a:rPr>
              <a:t>(fill fact.	= 0.72)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8619623" y="3054030"/>
            <a:ext cx="398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IP</a:t>
            </a:r>
            <a:endParaRPr lang="en-US" dirty="0"/>
          </a:p>
        </p:txBody>
      </p:sp>
      <p:grpSp>
        <p:nvGrpSpPr>
          <p:cNvPr id="60" name="Group 59"/>
          <p:cNvGrpSpPr/>
          <p:nvPr/>
        </p:nvGrpSpPr>
        <p:grpSpPr>
          <a:xfrm>
            <a:off x="8361942" y="2202365"/>
            <a:ext cx="546914" cy="291449"/>
            <a:chOff x="1295400" y="4652316"/>
            <a:chExt cx="609552" cy="390534"/>
          </a:xfrm>
          <a:noFill/>
        </p:grpSpPr>
        <p:sp>
          <p:nvSpPr>
            <p:cNvPr id="56" name="Arc 55"/>
            <p:cNvSpPr/>
            <p:nvPr/>
          </p:nvSpPr>
          <p:spPr bwMode="auto">
            <a:xfrm rot="16200000">
              <a:off x="1316387" y="4631329"/>
              <a:ext cx="390534" cy="432508"/>
            </a:xfrm>
            <a:prstGeom prst="arc">
              <a:avLst>
                <a:gd name="adj1" fmla="val 10554439"/>
                <a:gd name="adj2" fmla="val 0"/>
              </a:avLst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58" name="Straight Connector 57"/>
            <p:cNvCxnSpPr/>
            <p:nvPr/>
          </p:nvCxnSpPr>
          <p:spPr bwMode="auto">
            <a:xfrm>
              <a:off x="1509237" y="4652316"/>
              <a:ext cx="395715" cy="0"/>
            </a:xfrm>
            <a:prstGeom prst="line">
              <a:avLst/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9" name="Straight Connector 58"/>
            <p:cNvCxnSpPr/>
            <p:nvPr/>
          </p:nvCxnSpPr>
          <p:spPr bwMode="auto">
            <a:xfrm>
              <a:off x="1509237" y="5042850"/>
              <a:ext cx="395715" cy="0"/>
            </a:xfrm>
            <a:prstGeom prst="line">
              <a:avLst/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73" name="Group 72"/>
          <p:cNvGrpSpPr/>
          <p:nvPr/>
        </p:nvGrpSpPr>
        <p:grpSpPr>
          <a:xfrm>
            <a:off x="389643" y="2254733"/>
            <a:ext cx="781087" cy="496944"/>
            <a:chOff x="798456" y="2724045"/>
            <a:chExt cx="781087" cy="496944"/>
          </a:xfrm>
        </p:grpSpPr>
        <p:sp>
          <p:nvSpPr>
            <p:cNvPr id="71" name="Arc 70"/>
            <p:cNvSpPr/>
            <p:nvPr/>
          </p:nvSpPr>
          <p:spPr bwMode="auto">
            <a:xfrm>
              <a:off x="798456" y="2724045"/>
              <a:ext cx="496944" cy="496944"/>
            </a:xfrm>
            <a:prstGeom prst="arc">
              <a:avLst>
                <a:gd name="adj1" fmla="val 5514562"/>
                <a:gd name="adj2" fmla="val 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72" name="Arc 71"/>
            <p:cNvSpPr/>
            <p:nvPr/>
          </p:nvSpPr>
          <p:spPr bwMode="auto">
            <a:xfrm>
              <a:off x="1295401" y="2829711"/>
              <a:ext cx="284142" cy="284142"/>
            </a:xfrm>
            <a:prstGeom prst="arc">
              <a:avLst>
                <a:gd name="adj1" fmla="val 5514562"/>
                <a:gd name="adj2" fmla="val 1080000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cxnSp>
        <p:nvCxnSpPr>
          <p:cNvPr id="77" name="Straight Connector 76"/>
          <p:cNvCxnSpPr/>
          <p:nvPr/>
        </p:nvCxnSpPr>
        <p:spPr bwMode="auto">
          <a:xfrm flipV="1">
            <a:off x="8675377" y="2493814"/>
            <a:ext cx="119795" cy="15064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5" name="Straight Connector 74"/>
          <p:cNvCxnSpPr>
            <a:stCxn id="72" idx="0"/>
          </p:cNvCxnSpPr>
          <p:nvPr/>
        </p:nvCxnSpPr>
        <p:spPr bwMode="auto">
          <a:xfrm>
            <a:off x="1023925" y="2644462"/>
            <a:ext cx="765145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2" name="Group 31"/>
          <p:cNvGrpSpPr/>
          <p:nvPr/>
        </p:nvGrpSpPr>
        <p:grpSpPr>
          <a:xfrm rot="952044">
            <a:off x="5664462" y="2460980"/>
            <a:ext cx="241025" cy="616618"/>
            <a:chOff x="4144431" y="3726925"/>
            <a:chExt cx="254444" cy="424431"/>
          </a:xfrm>
        </p:grpSpPr>
        <p:sp>
          <p:nvSpPr>
            <p:cNvPr id="28" name="Rectangle 27"/>
            <p:cNvSpPr/>
            <p:nvPr/>
          </p:nvSpPr>
          <p:spPr bwMode="auto">
            <a:xfrm>
              <a:off x="4156761" y="3726925"/>
              <a:ext cx="242114" cy="39569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30" name="Straight Connector 29"/>
            <p:cNvCxnSpPr/>
            <p:nvPr/>
          </p:nvCxnSpPr>
          <p:spPr bwMode="auto">
            <a:xfrm>
              <a:off x="4144431" y="3726925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4398875" y="3755658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80" name="TextBox 79"/>
          <p:cNvSpPr txBox="1"/>
          <p:nvPr/>
        </p:nvSpPr>
        <p:spPr>
          <a:xfrm>
            <a:off x="7434917" y="3482427"/>
            <a:ext cx="1583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central region</a:t>
            </a:r>
            <a:endParaRPr lang="en-US" dirty="0"/>
          </a:p>
        </p:txBody>
      </p:sp>
      <p:sp>
        <p:nvSpPr>
          <p:cNvPr id="81" name="Rectangle 80"/>
          <p:cNvSpPr/>
          <p:nvPr/>
        </p:nvSpPr>
        <p:spPr bwMode="auto">
          <a:xfrm>
            <a:off x="8913824" y="2677703"/>
            <a:ext cx="249874" cy="147948"/>
          </a:xfrm>
          <a:prstGeom prst="rect">
            <a:avLst/>
          </a:prstGeom>
          <a:solidFill>
            <a:srgbClr val="3366FF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46" name="Straight Connector 45"/>
          <p:cNvCxnSpPr/>
          <p:nvPr/>
        </p:nvCxnSpPr>
        <p:spPr bwMode="auto">
          <a:xfrm>
            <a:off x="4647922" y="1771174"/>
            <a:ext cx="0" cy="263458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0" name="Rectangle 49"/>
          <p:cNvSpPr/>
          <p:nvPr/>
        </p:nvSpPr>
        <p:spPr bwMode="auto">
          <a:xfrm>
            <a:off x="1198339" y="2679930"/>
            <a:ext cx="3449583" cy="145722"/>
          </a:xfrm>
          <a:prstGeom prst="rect">
            <a:avLst/>
          </a:prstGeom>
          <a:solidFill>
            <a:srgbClr val="BABA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52" name="Group 51"/>
          <p:cNvGrpSpPr/>
          <p:nvPr/>
        </p:nvGrpSpPr>
        <p:grpSpPr>
          <a:xfrm rot="952044">
            <a:off x="2501956" y="2435697"/>
            <a:ext cx="241025" cy="616618"/>
            <a:chOff x="4144431" y="3726925"/>
            <a:chExt cx="254444" cy="424431"/>
          </a:xfrm>
        </p:grpSpPr>
        <p:sp>
          <p:nvSpPr>
            <p:cNvPr id="53" name="Rectangle 52"/>
            <p:cNvSpPr/>
            <p:nvPr/>
          </p:nvSpPr>
          <p:spPr bwMode="auto">
            <a:xfrm>
              <a:off x="4156761" y="3726925"/>
              <a:ext cx="242114" cy="39569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54" name="Straight Connector 53"/>
            <p:cNvCxnSpPr/>
            <p:nvPr/>
          </p:nvCxnSpPr>
          <p:spPr bwMode="auto">
            <a:xfrm>
              <a:off x="4144431" y="3726925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" name="Straight Connector 54"/>
            <p:cNvCxnSpPr/>
            <p:nvPr/>
          </p:nvCxnSpPr>
          <p:spPr bwMode="auto">
            <a:xfrm>
              <a:off x="4398875" y="3755658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57" name="Straight Arrow Connector 56"/>
          <p:cNvCxnSpPr/>
          <p:nvPr/>
        </p:nvCxnSpPr>
        <p:spPr bwMode="auto">
          <a:xfrm>
            <a:off x="1187662" y="1948792"/>
            <a:ext cx="344590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7F7F7F"/>
            </a:solidFill>
            <a:prstDash val="solid"/>
            <a:round/>
            <a:headEnd type="arrow"/>
            <a:tailEnd type="arrow"/>
          </a:ln>
          <a:effectLst/>
        </p:spPr>
      </p:cxnSp>
      <p:sp>
        <p:nvSpPr>
          <p:cNvPr id="61" name="TextBox 60"/>
          <p:cNvSpPr txBox="1"/>
          <p:nvPr/>
        </p:nvSpPr>
        <p:spPr>
          <a:xfrm>
            <a:off x="2315124" y="1830495"/>
            <a:ext cx="943092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1400" dirty="0" smtClean="0"/>
              <a:t> &lt;10.8 km ?</a:t>
            </a:r>
            <a:endParaRPr lang="en-US" sz="1400" dirty="0"/>
          </a:p>
        </p:txBody>
      </p:sp>
      <p:sp>
        <p:nvSpPr>
          <p:cNvPr id="62" name="TextBox 61"/>
          <p:cNvSpPr txBox="1"/>
          <p:nvPr/>
        </p:nvSpPr>
        <p:spPr>
          <a:xfrm>
            <a:off x="280449" y="4788257"/>
            <a:ext cx="4455711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Snowmass 2005 baseline recommendation for </a:t>
            </a:r>
            <a:r>
              <a:rPr lang="en-US" u="sng" dirty="0" err="1" smtClean="0"/>
              <a:t>TeV</a:t>
            </a:r>
            <a:r>
              <a:rPr lang="en-US" u="sng" dirty="0" smtClean="0"/>
              <a:t> upgrade:</a:t>
            </a:r>
          </a:p>
          <a:p>
            <a:pPr>
              <a:tabLst>
                <a:tab pos="533400" algn="l"/>
              </a:tabLst>
            </a:pPr>
            <a:r>
              <a:rPr lang="en-US" dirty="0"/>
              <a:t> </a:t>
            </a:r>
            <a:r>
              <a:rPr lang="en-US" dirty="0" smtClean="0"/>
              <a:t> </a:t>
            </a:r>
            <a:r>
              <a:rPr lang="en-US" i="1" dirty="0" smtClean="0"/>
              <a:t>G</a:t>
            </a:r>
            <a:r>
              <a:rPr lang="en-US" baseline="-25000" dirty="0" smtClean="0"/>
              <a:t>cavity</a:t>
            </a:r>
            <a:r>
              <a:rPr lang="en-US" dirty="0" smtClean="0"/>
              <a:t>	= 36 MV/m		⇒ </a:t>
            </a:r>
            <a:r>
              <a:rPr lang="en-US" sz="2000" dirty="0" smtClean="0">
                <a:solidFill>
                  <a:srgbClr val="0000FF"/>
                </a:solidFill>
              </a:rPr>
              <a:t>9.6 km</a:t>
            </a:r>
          </a:p>
          <a:p>
            <a:pPr>
              <a:tabLst>
                <a:tab pos="533400" algn="l"/>
              </a:tabLst>
            </a:pPr>
            <a:r>
              <a:rPr lang="en-US" dirty="0" smtClean="0"/>
              <a:t>  (VT</a:t>
            </a:r>
            <a:r>
              <a:rPr lang="en-US" dirty="0"/>
              <a:t>	</a:t>
            </a:r>
            <a:r>
              <a:rPr lang="en-US" dirty="0" smtClean="0"/>
              <a:t>	≥ 40 MV/m)		</a:t>
            </a:r>
            <a:endParaRPr lang="en-US" dirty="0"/>
          </a:p>
        </p:txBody>
      </p:sp>
      <p:pic>
        <p:nvPicPr>
          <p:cNvPr id="18" name="Picture 17" descr="Screen shot 2011-03-14 at 14.10.42 PM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2688" y="4843469"/>
            <a:ext cx="2254597" cy="1311591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792377" y="4954731"/>
            <a:ext cx="19884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Based on use of low-loss or re-entrant cavity shapes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 rot="20907134">
            <a:off x="1533791" y="3374522"/>
            <a:ext cx="2577786" cy="830997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2400" dirty="0" smtClean="0"/>
              <a:t>Assume Higher Gradient</a:t>
            </a:r>
            <a:endParaRPr lang="en-GB" sz="2400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72326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Group 249"/>
          <p:cNvGrpSpPr/>
          <p:nvPr/>
        </p:nvGrpSpPr>
        <p:grpSpPr>
          <a:xfrm>
            <a:off x="4349867" y="5634341"/>
            <a:ext cx="781087" cy="496944"/>
            <a:chOff x="798456" y="2724045"/>
            <a:chExt cx="781087" cy="496944"/>
          </a:xfrm>
        </p:grpSpPr>
        <p:sp>
          <p:nvSpPr>
            <p:cNvPr id="251" name="Arc 250"/>
            <p:cNvSpPr/>
            <p:nvPr/>
          </p:nvSpPr>
          <p:spPr bwMode="auto">
            <a:xfrm>
              <a:off x="798456" y="2724045"/>
              <a:ext cx="496944" cy="496944"/>
            </a:xfrm>
            <a:prstGeom prst="arc">
              <a:avLst>
                <a:gd name="adj1" fmla="val 5514562"/>
                <a:gd name="adj2" fmla="val 0"/>
              </a:avLst>
            </a:prstGeom>
            <a:noFill/>
            <a:ln w="2857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52" name="Arc 251"/>
            <p:cNvSpPr/>
            <p:nvPr/>
          </p:nvSpPr>
          <p:spPr bwMode="auto">
            <a:xfrm>
              <a:off x="1295401" y="2829711"/>
              <a:ext cx="284142" cy="284142"/>
            </a:xfrm>
            <a:prstGeom prst="arc">
              <a:avLst>
                <a:gd name="adj1" fmla="val 5514562"/>
                <a:gd name="adj2" fmla="val 10800000"/>
              </a:avLst>
            </a:prstGeom>
            <a:noFill/>
            <a:ln w="2857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grpSp>
        <p:nvGrpSpPr>
          <p:cNvPr id="239" name="Group 238"/>
          <p:cNvGrpSpPr/>
          <p:nvPr/>
        </p:nvGrpSpPr>
        <p:grpSpPr>
          <a:xfrm>
            <a:off x="4292528" y="4139989"/>
            <a:ext cx="781087" cy="496944"/>
            <a:chOff x="798456" y="2724045"/>
            <a:chExt cx="781087" cy="496944"/>
          </a:xfrm>
        </p:grpSpPr>
        <p:sp>
          <p:nvSpPr>
            <p:cNvPr id="240" name="Arc 239"/>
            <p:cNvSpPr/>
            <p:nvPr/>
          </p:nvSpPr>
          <p:spPr bwMode="auto">
            <a:xfrm>
              <a:off x="798456" y="2724045"/>
              <a:ext cx="496944" cy="496944"/>
            </a:xfrm>
            <a:prstGeom prst="arc">
              <a:avLst>
                <a:gd name="adj1" fmla="val 5514562"/>
                <a:gd name="adj2" fmla="val 0"/>
              </a:avLst>
            </a:prstGeom>
            <a:noFill/>
            <a:ln w="2857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41" name="Arc 240"/>
            <p:cNvSpPr/>
            <p:nvPr/>
          </p:nvSpPr>
          <p:spPr bwMode="auto">
            <a:xfrm>
              <a:off x="1295401" y="2829711"/>
              <a:ext cx="284142" cy="284142"/>
            </a:xfrm>
            <a:prstGeom prst="arc">
              <a:avLst>
                <a:gd name="adj1" fmla="val 5514562"/>
                <a:gd name="adj2" fmla="val 10800000"/>
              </a:avLst>
            </a:prstGeom>
            <a:noFill/>
            <a:ln w="2857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235" name="Rectangle 234"/>
          <p:cNvSpPr/>
          <p:nvPr/>
        </p:nvSpPr>
        <p:spPr bwMode="auto">
          <a:xfrm>
            <a:off x="568514" y="3064153"/>
            <a:ext cx="4015785" cy="169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036972" y="987845"/>
            <a:ext cx="2029341" cy="140085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76200"/>
            <a:ext cx="7770913" cy="914400"/>
          </a:xfrm>
        </p:spPr>
        <p:txBody>
          <a:bodyPr/>
          <a:lstStyle/>
          <a:p>
            <a:r>
              <a:rPr lang="en-US" dirty="0" err="1" smtClean="0"/>
              <a:t>TeV</a:t>
            </a:r>
            <a:r>
              <a:rPr lang="en-US" dirty="0" smtClean="0"/>
              <a:t> upgrade: Construction Scenario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4569660" y="1589790"/>
            <a:ext cx="2474187" cy="143496"/>
          </a:xfrm>
          <a:prstGeom prst="rect">
            <a:avLst/>
          </a:prstGeom>
          <a:solidFill>
            <a:srgbClr val="FFFF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7657479" y="1589790"/>
            <a:ext cx="981931" cy="147948"/>
          </a:xfrm>
          <a:prstGeom prst="rect">
            <a:avLst/>
          </a:prstGeom>
          <a:solidFill>
            <a:srgbClr val="3366FF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8739153" y="987845"/>
            <a:ext cx="0" cy="984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9" name="Straight Connector 8"/>
          <p:cNvCxnSpPr/>
          <p:nvPr/>
        </p:nvCxnSpPr>
        <p:spPr bwMode="auto">
          <a:xfrm>
            <a:off x="7640219" y="987845"/>
            <a:ext cx="9374" cy="984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7056177" y="1592016"/>
            <a:ext cx="593416" cy="145722"/>
          </a:xfrm>
          <a:prstGeom prst="rect">
            <a:avLst/>
          </a:prstGeom>
          <a:solidFill>
            <a:srgbClr val="0080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7036972" y="987845"/>
            <a:ext cx="0" cy="140085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" name="Straight Connector 11"/>
          <p:cNvCxnSpPr/>
          <p:nvPr/>
        </p:nvCxnSpPr>
        <p:spPr bwMode="auto">
          <a:xfrm>
            <a:off x="5120660" y="992297"/>
            <a:ext cx="0" cy="97245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3" name="Rectangle 12"/>
          <p:cNvSpPr/>
          <p:nvPr/>
        </p:nvSpPr>
        <p:spPr bwMode="auto">
          <a:xfrm>
            <a:off x="4570235" y="1594242"/>
            <a:ext cx="555525" cy="143496"/>
          </a:xfrm>
          <a:prstGeom prst="rect">
            <a:avLst/>
          </a:prstGeom>
          <a:solidFill>
            <a:srgbClr val="FF66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923665" y="1724899"/>
            <a:ext cx="55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BDS</a:t>
            </a:r>
            <a:endParaRPr lang="en-US" sz="1400" dirty="0"/>
          </a:p>
        </p:txBody>
      </p:sp>
      <p:sp>
        <p:nvSpPr>
          <p:cNvPr id="37" name="TextBox 36"/>
          <p:cNvSpPr txBox="1"/>
          <p:nvPr/>
        </p:nvSpPr>
        <p:spPr>
          <a:xfrm>
            <a:off x="5900045" y="1723410"/>
            <a:ext cx="1052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Main Linac</a:t>
            </a:r>
            <a:endParaRPr lang="en-US" sz="1400" dirty="0"/>
          </a:p>
        </p:txBody>
      </p:sp>
      <p:sp>
        <p:nvSpPr>
          <p:cNvPr id="38" name="TextBox 37"/>
          <p:cNvSpPr txBox="1"/>
          <p:nvPr/>
        </p:nvSpPr>
        <p:spPr>
          <a:xfrm rot="16200000">
            <a:off x="7016929" y="1895526"/>
            <a:ext cx="678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e+ </a:t>
            </a:r>
            <a:r>
              <a:rPr lang="en-US" sz="1400" dirty="0" err="1" smtClean="0"/>
              <a:t>src</a:t>
            </a:r>
            <a:endParaRPr lang="en-US" sz="1400" dirty="0"/>
          </a:p>
        </p:txBody>
      </p:sp>
      <p:sp>
        <p:nvSpPr>
          <p:cNvPr id="41" name="Octagon 40"/>
          <p:cNvSpPr/>
          <p:nvPr/>
        </p:nvSpPr>
        <p:spPr bwMode="auto">
          <a:xfrm>
            <a:off x="8647123" y="1569965"/>
            <a:ext cx="184046" cy="184046"/>
          </a:xfrm>
          <a:prstGeom prst="octagon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541936" y="1960301"/>
            <a:ext cx="398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IP</a:t>
            </a:r>
            <a:endParaRPr lang="en-US" dirty="0"/>
          </a:p>
        </p:txBody>
      </p:sp>
      <p:grpSp>
        <p:nvGrpSpPr>
          <p:cNvPr id="60" name="Group 59"/>
          <p:cNvGrpSpPr/>
          <p:nvPr/>
        </p:nvGrpSpPr>
        <p:grpSpPr>
          <a:xfrm>
            <a:off x="8284255" y="1108636"/>
            <a:ext cx="546914" cy="291449"/>
            <a:chOff x="1295400" y="4652316"/>
            <a:chExt cx="609552" cy="390534"/>
          </a:xfrm>
          <a:noFill/>
        </p:grpSpPr>
        <p:sp>
          <p:nvSpPr>
            <p:cNvPr id="56" name="Arc 55"/>
            <p:cNvSpPr/>
            <p:nvPr/>
          </p:nvSpPr>
          <p:spPr bwMode="auto">
            <a:xfrm rot="16200000">
              <a:off x="1316387" y="4631329"/>
              <a:ext cx="390534" cy="432508"/>
            </a:xfrm>
            <a:prstGeom prst="arc">
              <a:avLst>
                <a:gd name="adj1" fmla="val 10554439"/>
                <a:gd name="adj2" fmla="val 0"/>
              </a:avLst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58" name="Straight Connector 57"/>
            <p:cNvCxnSpPr/>
            <p:nvPr/>
          </p:nvCxnSpPr>
          <p:spPr bwMode="auto">
            <a:xfrm>
              <a:off x="1509237" y="4652316"/>
              <a:ext cx="395715" cy="0"/>
            </a:xfrm>
            <a:prstGeom prst="line">
              <a:avLst/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9" name="Straight Connector 58"/>
            <p:cNvCxnSpPr/>
            <p:nvPr/>
          </p:nvCxnSpPr>
          <p:spPr bwMode="auto">
            <a:xfrm>
              <a:off x="1509237" y="5042850"/>
              <a:ext cx="395715" cy="0"/>
            </a:xfrm>
            <a:prstGeom prst="line">
              <a:avLst/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cxnSp>
        <p:nvCxnSpPr>
          <p:cNvPr id="77" name="Straight Connector 76"/>
          <p:cNvCxnSpPr/>
          <p:nvPr/>
        </p:nvCxnSpPr>
        <p:spPr bwMode="auto">
          <a:xfrm flipV="1">
            <a:off x="8597690" y="1400085"/>
            <a:ext cx="119795" cy="15064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5" name="Straight Connector 74"/>
          <p:cNvCxnSpPr>
            <a:stCxn id="72" idx="0"/>
          </p:cNvCxnSpPr>
          <p:nvPr/>
        </p:nvCxnSpPr>
        <p:spPr bwMode="auto">
          <a:xfrm flipV="1">
            <a:off x="4962023" y="1550733"/>
            <a:ext cx="3677387" cy="4452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32" name="Group 31"/>
          <p:cNvGrpSpPr/>
          <p:nvPr/>
        </p:nvGrpSpPr>
        <p:grpSpPr>
          <a:xfrm rot="952044">
            <a:off x="5586775" y="1367251"/>
            <a:ext cx="241025" cy="616618"/>
            <a:chOff x="4144431" y="3726925"/>
            <a:chExt cx="254444" cy="424431"/>
          </a:xfrm>
        </p:grpSpPr>
        <p:sp>
          <p:nvSpPr>
            <p:cNvPr id="28" name="Rectangle 27"/>
            <p:cNvSpPr/>
            <p:nvPr/>
          </p:nvSpPr>
          <p:spPr bwMode="auto">
            <a:xfrm>
              <a:off x="4156761" y="3726925"/>
              <a:ext cx="242114" cy="39569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30" name="Straight Connector 29"/>
            <p:cNvCxnSpPr/>
            <p:nvPr/>
          </p:nvCxnSpPr>
          <p:spPr bwMode="auto">
            <a:xfrm>
              <a:off x="4144431" y="3726925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4398875" y="3755658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81" name="Rectangle 80"/>
          <p:cNvSpPr/>
          <p:nvPr/>
        </p:nvSpPr>
        <p:spPr bwMode="auto">
          <a:xfrm>
            <a:off x="8836137" y="1583974"/>
            <a:ext cx="249874" cy="147948"/>
          </a:xfrm>
          <a:prstGeom prst="rect">
            <a:avLst/>
          </a:prstGeom>
          <a:solidFill>
            <a:srgbClr val="3366FF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46" name="Straight Connector 45"/>
          <p:cNvCxnSpPr/>
          <p:nvPr/>
        </p:nvCxnSpPr>
        <p:spPr bwMode="auto">
          <a:xfrm>
            <a:off x="4570235" y="987845"/>
            <a:ext cx="0" cy="984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0" name="Rectangle 49"/>
          <p:cNvSpPr/>
          <p:nvPr/>
        </p:nvSpPr>
        <p:spPr bwMode="auto">
          <a:xfrm>
            <a:off x="554450" y="1586201"/>
            <a:ext cx="4015785" cy="1696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52" name="Group 51"/>
          <p:cNvGrpSpPr/>
          <p:nvPr/>
        </p:nvGrpSpPr>
        <p:grpSpPr>
          <a:xfrm rot="952044">
            <a:off x="2424269" y="1341968"/>
            <a:ext cx="241025" cy="616618"/>
            <a:chOff x="4144431" y="3726925"/>
            <a:chExt cx="254444" cy="424431"/>
          </a:xfrm>
        </p:grpSpPr>
        <p:sp>
          <p:nvSpPr>
            <p:cNvPr id="53" name="Rectangle 52"/>
            <p:cNvSpPr/>
            <p:nvPr/>
          </p:nvSpPr>
          <p:spPr bwMode="auto">
            <a:xfrm>
              <a:off x="4156761" y="3726925"/>
              <a:ext cx="242114" cy="39569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54" name="Straight Connector 53"/>
            <p:cNvCxnSpPr/>
            <p:nvPr/>
          </p:nvCxnSpPr>
          <p:spPr bwMode="auto">
            <a:xfrm>
              <a:off x="4144431" y="3726925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" name="Straight Connector 54"/>
            <p:cNvCxnSpPr/>
            <p:nvPr/>
          </p:nvCxnSpPr>
          <p:spPr bwMode="auto">
            <a:xfrm>
              <a:off x="4398875" y="3755658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17" name="TextBox 116"/>
          <p:cNvSpPr txBox="1"/>
          <p:nvPr/>
        </p:nvSpPr>
        <p:spPr>
          <a:xfrm>
            <a:off x="4491197" y="1725097"/>
            <a:ext cx="434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BC</a:t>
            </a:r>
            <a:endParaRPr lang="en-US" sz="1400" dirty="0"/>
          </a:p>
        </p:txBody>
      </p:sp>
      <p:sp>
        <p:nvSpPr>
          <p:cNvPr id="118" name="Rectangle 117"/>
          <p:cNvSpPr/>
          <p:nvPr/>
        </p:nvSpPr>
        <p:spPr>
          <a:xfrm>
            <a:off x="7036972" y="2482033"/>
            <a:ext cx="2029341" cy="140085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19" name="Rectangle 118"/>
          <p:cNvSpPr/>
          <p:nvPr/>
        </p:nvSpPr>
        <p:spPr bwMode="auto">
          <a:xfrm>
            <a:off x="4569660" y="3083978"/>
            <a:ext cx="2474187" cy="143496"/>
          </a:xfrm>
          <a:prstGeom prst="rect">
            <a:avLst/>
          </a:prstGeom>
          <a:solidFill>
            <a:srgbClr val="FFFF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20" name="Rectangle 119"/>
          <p:cNvSpPr/>
          <p:nvPr/>
        </p:nvSpPr>
        <p:spPr bwMode="auto">
          <a:xfrm>
            <a:off x="7657479" y="3083978"/>
            <a:ext cx="981931" cy="147948"/>
          </a:xfrm>
          <a:prstGeom prst="rect">
            <a:avLst/>
          </a:prstGeom>
          <a:solidFill>
            <a:srgbClr val="3366FF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21" name="Straight Connector 120"/>
          <p:cNvCxnSpPr/>
          <p:nvPr/>
        </p:nvCxnSpPr>
        <p:spPr bwMode="auto">
          <a:xfrm>
            <a:off x="8739153" y="2482033"/>
            <a:ext cx="0" cy="984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2" name="Straight Connector 121"/>
          <p:cNvCxnSpPr/>
          <p:nvPr/>
        </p:nvCxnSpPr>
        <p:spPr bwMode="auto">
          <a:xfrm>
            <a:off x="7640219" y="2482033"/>
            <a:ext cx="9374" cy="984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3" name="Rectangle 122"/>
          <p:cNvSpPr/>
          <p:nvPr/>
        </p:nvSpPr>
        <p:spPr bwMode="auto">
          <a:xfrm>
            <a:off x="7056177" y="3086204"/>
            <a:ext cx="593416" cy="145722"/>
          </a:xfrm>
          <a:prstGeom prst="rect">
            <a:avLst/>
          </a:prstGeom>
          <a:solidFill>
            <a:srgbClr val="0080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24" name="Straight Connector 123"/>
          <p:cNvCxnSpPr/>
          <p:nvPr/>
        </p:nvCxnSpPr>
        <p:spPr bwMode="auto">
          <a:xfrm>
            <a:off x="7036972" y="2482033"/>
            <a:ext cx="0" cy="140085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5" name="Straight Connector 124"/>
          <p:cNvCxnSpPr/>
          <p:nvPr/>
        </p:nvCxnSpPr>
        <p:spPr bwMode="auto">
          <a:xfrm>
            <a:off x="1104875" y="2482033"/>
            <a:ext cx="0" cy="97245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6" name="Rectangle 125"/>
          <p:cNvSpPr/>
          <p:nvPr/>
        </p:nvSpPr>
        <p:spPr bwMode="auto">
          <a:xfrm>
            <a:off x="554450" y="3083978"/>
            <a:ext cx="555525" cy="143496"/>
          </a:xfrm>
          <a:prstGeom prst="rect">
            <a:avLst/>
          </a:prstGeom>
          <a:solidFill>
            <a:srgbClr val="FF66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27" name="Straight Connector 126"/>
          <p:cNvCxnSpPr/>
          <p:nvPr/>
        </p:nvCxnSpPr>
        <p:spPr bwMode="auto">
          <a:xfrm>
            <a:off x="302271" y="2482033"/>
            <a:ext cx="9391" cy="9919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28" name="TextBox 127"/>
          <p:cNvSpPr txBox="1"/>
          <p:nvPr/>
        </p:nvSpPr>
        <p:spPr>
          <a:xfrm>
            <a:off x="7923665" y="3219087"/>
            <a:ext cx="55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BDS</a:t>
            </a:r>
            <a:endParaRPr lang="en-US" sz="1400" dirty="0"/>
          </a:p>
        </p:txBody>
      </p:sp>
      <p:sp>
        <p:nvSpPr>
          <p:cNvPr id="129" name="TextBox 128"/>
          <p:cNvSpPr txBox="1"/>
          <p:nvPr/>
        </p:nvSpPr>
        <p:spPr>
          <a:xfrm>
            <a:off x="5900045" y="3217598"/>
            <a:ext cx="1052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Main Linac</a:t>
            </a:r>
            <a:endParaRPr lang="en-US" sz="1400" dirty="0"/>
          </a:p>
        </p:txBody>
      </p:sp>
      <p:sp>
        <p:nvSpPr>
          <p:cNvPr id="130" name="TextBox 129"/>
          <p:cNvSpPr txBox="1"/>
          <p:nvPr/>
        </p:nvSpPr>
        <p:spPr>
          <a:xfrm rot="16200000">
            <a:off x="7016929" y="3389714"/>
            <a:ext cx="678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e+ </a:t>
            </a:r>
            <a:r>
              <a:rPr lang="en-US" sz="1400" dirty="0" err="1" smtClean="0"/>
              <a:t>src</a:t>
            </a:r>
            <a:endParaRPr lang="en-US" sz="1400" dirty="0"/>
          </a:p>
        </p:txBody>
      </p:sp>
      <p:sp>
        <p:nvSpPr>
          <p:cNvPr id="131" name="Octagon 130"/>
          <p:cNvSpPr/>
          <p:nvPr/>
        </p:nvSpPr>
        <p:spPr bwMode="auto">
          <a:xfrm>
            <a:off x="8647123" y="3064153"/>
            <a:ext cx="184046" cy="184046"/>
          </a:xfrm>
          <a:prstGeom prst="octagon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8541936" y="3454489"/>
            <a:ext cx="398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IP</a:t>
            </a:r>
            <a:endParaRPr lang="en-US" dirty="0"/>
          </a:p>
        </p:txBody>
      </p:sp>
      <p:grpSp>
        <p:nvGrpSpPr>
          <p:cNvPr id="133" name="Group 132"/>
          <p:cNvGrpSpPr/>
          <p:nvPr/>
        </p:nvGrpSpPr>
        <p:grpSpPr>
          <a:xfrm>
            <a:off x="8284255" y="2602824"/>
            <a:ext cx="546914" cy="291449"/>
            <a:chOff x="1295400" y="4652316"/>
            <a:chExt cx="609552" cy="390534"/>
          </a:xfrm>
          <a:noFill/>
        </p:grpSpPr>
        <p:sp>
          <p:nvSpPr>
            <p:cNvPr id="134" name="Arc 133"/>
            <p:cNvSpPr/>
            <p:nvPr/>
          </p:nvSpPr>
          <p:spPr bwMode="auto">
            <a:xfrm rot="16200000">
              <a:off x="1316387" y="4631329"/>
              <a:ext cx="390534" cy="432508"/>
            </a:xfrm>
            <a:prstGeom prst="arc">
              <a:avLst>
                <a:gd name="adj1" fmla="val 10554439"/>
                <a:gd name="adj2" fmla="val 0"/>
              </a:avLst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135" name="Straight Connector 134"/>
            <p:cNvCxnSpPr/>
            <p:nvPr/>
          </p:nvCxnSpPr>
          <p:spPr bwMode="auto">
            <a:xfrm>
              <a:off x="1509237" y="4652316"/>
              <a:ext cx="395715" cy="0"/>
            </a:xfrm>
            <a:prstGeom prst="line">
              <a:avLst/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6" name="Straight Connector 135"/>
            <p:cNvCxnSpPr/>
            <p:nvPr/>
          </p:nvCxnSpPr>
          <p:spPr bwMode="auto">
            <a:xfrm>
              <a:off x="1509237" y="5042850"/>
              <a:ext cx="395715" cy="0"/>
            </a:xfrm>
            <a:prstGeom prst="line">
              <a:avLst/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37" name="Group 136"/>
          <p:cNvGrpSpPr/>
          <p:nvPr/>
        </p:nvGrpSpPr>
        <p:grpSpPr>
          <a:xfrm>
            <a:off x="311956" y="2655192"/>
            <a:ext cx="781087" cy="496944"/>
            <a:chOff x="798456" y="2724045"/>
            <a:chExt cx="781087" cy="496944"/>
          </a:xfrm>
        </p:grpSpPr>
        <p:sp>
          <p:nvSpPr>
            <p:cNvPr id="138" name="Arc 137"/>
            <p:cNvSpPr/>
            <p:nvPr/>
          </p:nvSpPr>
          <p:spPr bwMode="auto">
            <a:xfrm>
              <a:off x="798456" y="2724045"/>
              <a:ext cx="496944" cy="496944"/>
            </a:xfrm>
            <a:prstGeom prst="arc">
              <a:avLst>
                <a:gd name="adj1" fmla="val 5514562"/>
                <a:gd name="adj2" fmla="val 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39" name="Arc 138"/>
            <p:cNvSpPr/>
            <p:nvPr/>
          </p:nvSpPr>
          <p:spPr bwMode="auto">
            <a:xfrm>
              <a:off x="1295401" y="2829711"/>
              <a:ext cx="284142" cy="284142"/>
            </a:xfrm>
            <a:prstGeom prst="arc">
              <a:avLst>
                <a:gd name="adj1" fmla="val 5514562"/>
                <a:gd name="adj2" fmla="val 1080000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cxnSp>
        <p:nvCxnSpPr>
          <p:cNvPr id="140" name="Straight Connector 139"/>
          <p:cNvCxnSpPr/>
          <p:nvPr/>
        </p:nvCxnSpPr>
        <p:spPr bwMode="auto">
          <a:xfrm flipV="1">
            <a:off x="8597690" y="2894273"/>
            <a:ext cx="119795" cy="15064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42" name="Group 141"/>
          <p:cNvGrpSpPr/>
          <p:nvPr/>
        </p:nvGrpSpPr>
        <p:grpSpPr>
          <a:xfrm rot="952044">
            <a:off x="5586775" y="2861439"/>
            <a:ext cx="241025" cy="616618"/>
            <a:chOff x="4144431" y="3726925"/>
            <a:chExt cx="254444" cy="424431"/>
          </a:xfrm>
        </p:grpSpPr>
        <p:sp>
          <p:nvSpPr>
            <p:cNvPr id="143" name="Rectangle 142"/>
            <p:cNvSpPr/>
            <p:nvPr/>
          </p:nvSpPr>
          <p:spPr bwMode="auto">
            <a:xfrm>
              <a:off x="4156761" y="3726925"/>
              <a:ext cx="242114" cy="39569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144" name="Straight Connector 143"/>
            <p:cNvCxnSpPr/>
            <p:nvPr/>
          </p:nvCxnSpPr>
          <p:spPr bwMode="auto">
            <a:xfrm>
              <a:off x="4144431" y="3726925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5" name="Straight Connector 144"/>
            <p:cNvCxnSpPr/>
            <p:nvPr/>
          </p:nvCxnSpPr>
          <p:spPr bwMode="auto">
            <a:xfrm>
              <a:off x="4398875" y="3755658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46" name="Rectangle 145"/>
          <p:cNvSpPr/>
          <p:nvPr/>
        </p:nvSpPr>
        <p:spPr bwMode="auto">
          <a:xfrm>
            <a:off x="8836137" y="3078162"/>
            <a:ext cx="249874" cy="147948"/>
          </a:xfrm>
          <a:prstGeom prst="rect">
            <a:avLst/>
          </a:prstGeom>
          <a:solidFill>
            <a:srgbClr val="3366FF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47" name="Straight Connector 146"/>
          <p:cNvCxnSpPr/>
          <p:nvPr/>
        </p:nvCxnSpPr>
        <p:spPr bwMode="auto">
          <a:xfrm>
            <a:off x="4570235" y="2482033"/>
            <a:ext cx="0" cy="984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8" name="Rectangle 147"/>
          <p:cNvSpPr/>
          <p:nvPr/>
        </p:nvSpPr>
        <p:spPr bwMode="auto">
          <a:xfrm>
            <a:off x="1120653" y="3080388"/>
            <a:ext cx="2902662" cy="15153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475412" y="3214833"/>
            <a:ext cx="434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BC</a:t>
            </a:r>
            <a:endParaRPr lang="en-US" sz="1400" dirty="0"/>
          </a:p>
        </p:txBody>
      </p:sp>
      <p:sp>
        <p:nvSpPr>
          <p:cNvPr id="154" name="Rectangle 153"/>
          <p:cNvSpPr/>
          <p:nvPr/>
        </p:nvSpPr>
        <p:spPr>
          <a:xfrm>
            <a:off x="7036972" y="3976221"/>
            <a:ext cx="2029341" cy="140085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55" name="Rectangle 154"/>
          <p:cNvSpPr/>
          <p:nvPr/>
        </p:nvSpPr>
        <p:spPr bwMode="auto">
          <a:xfrm>
            <a:off x="4569660" y="4578166"/>
            <a:ext cx="2474187" cy="143496"/>
          </a:xfrm>
          <a:prstGeom prst="rect">
            <a:avLst/>
          </a:prstGeom>
          <a:solidFill>
            <a:srgbClr val="FFFF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56" name="Rectangle 155"/>
          <p:cNvSpPr/>
          <p:nvPr/>
        </p:nvSpPr>
        <p:spPr bwMode="auto">
          <a:xfrm>
            <a:off x="7657479" y="4578166"/>
            <a:ext cx="981931" cy="147948"/>
          </a:xfrm>
          <a:prstGeom prst="rect">
            <a:avLst/>
          </a:prstGeom>
          <a:solidFill>
            <a:srgbClr val="3366FF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57" name="Straight Connector 156"/>
          <p:cNvCxnSpPr/>
          <p:nvPr/>
        </p:nvCxnSpPr>
        <p:spPr bwMode="auto">
          <a:xfrm>
            <a:off x="8739153" y="3976221"/>
            <a:ext cx="0" cy="984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8" name="Straight Connector 157"/>
          <p:cNvCxnSpPr/>
          <p:nvPr/>
        </p:nvCxnSpPr>
        <p:spPr bwMode="auto">
          <a:xfrm>
            <a:off x="7640219" y="3976221"/>
            <a:ext cx="9374" cy="984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59" name="Rectangle 158"/>
          <p:cNvSpPr/>
          <p:nvPr/>
        </p:nvSpPr>
        <p:spPr bwMode="auto">
          <a:xfrm>
            <a:off x="7056177" y="4580392"/>
            <a:ext cx="593416" cy="145722"/>
          </a:xfrm>
          <a:prstGeom prst="rect">
            <a:avLst/>
          </a:prstGeom>
          <a:solidFill>
            <a:srgbClr val="0080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60" name="Straight Connector 159"/>
          <p:cNvCxnSpPr/>
          <p:nvPr/>
        </p:nvCxnSpPr>
        <p:spPr bwMode="auto">
          <a:xfrm>
            <a:off x="7036972" y="3976221"/>
            <a:ext cx="0" cy="140085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61" name="Straight Connector 160"/>
          <p:cNvCxnSpPr/>
          <p:nvPr/>
        </p:nvCxnSpPr>
        <p:spPr bwMode="auto">
          <a:xfrm>
            <a:off x="1104875" y="3976221"/>
            <a:ext cx="0" cy="97245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2" name="Rectangle 161"/>
          <p:cNvSpPr/>
          <p:nvPr/>
        </p:nvSpPr>
        <p:spPr bwMode="auto">
          <a:xfrm>
            <a:off x="554450" y="4578166"/>
            <a:ext cx="555525" cy="143496"/>
          </a:xfrm>
          <a:prstGeom prst="rect">
            <a:avLst/>
          </a:prstGeom>
          <a:solidFill>
            <a:srgbClr val="FF66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63" name="Straight Connector 162"/>
          <p:cNvCxnSpPr/>
          <p:nvPr/>
        </p:nvCxnSpPr>
        <p:spPr bwMode="auto">
          <a:xfrm>
            <a:off x="302271" y="3976221"/>
            <a:ext cx="9391" cy="9919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4" name="TextBox 163"/>
          <p:cNvSpPr txBox="1"/>
          <p:nvPr/>
        </p:nvSpPr>
        <p:spPr>
          <a:xfrm>
            <a:off x="7923665" y="4713275"/>
            <a:ext cx="55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BDS</a:t>
            </a:r>
            <a:endParaRPr lang="en-US" sz="1400" dirty="0"/>
          </a:p>
        </p:txBody>
      </p:sp>
      <p:sp>
        <p:nvSpPr>
          <p:cNvPr id="165" name="TextBox 164"/>
          <p:cNvSpPr txBox="1"/>
          <p:nvPr/>
        </p:nvSpPr>
        <p:spPr>
          <a:xfrm>
            <a:off x="5900045" y="4711786"/>
            <a:ext cx="1052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Main Linac</a:t>
            </a:r>
            <a:endParaRPr lang="en-US" sz="1400" dirty="0"/>
          </a:p>
        </p:txBody>
      </p:sp>
      <p:sp>
        <p:nvSpPr>
          <p:cNvPr id="166" name="TextBox 165"/>
          <p:cNvSpPr txBox="1"/>
          <p:nvPr/>
        </p:nvSpPr>
        <p:spPr>
          <a:xfrm rot="16200000">
            <a:off x="7016929" y="4883902"/>
            <a:ext cx="678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e+ </a:t>
            </a:r>
            <a:r>
              <a:rPr lang="en-US" sz="1400" dirty="0" err="1" smtClean="0"/>
              <a:t>src</a:t>
            </a:r>
            <a:endParaRPr lang="en-US" sz="1400" dirty="0"/>
          </a:p>
        </p:txBody>
      </p:sp>
      <p:sp>
        <p:nvSpPr>
          <p:cNvPr id="167" name="Octagon 166"/>
          <p:cNvSpPr/>
          <p:nvPr/>
        </p:nvSpPr>
        <p:spPr bwMode="auto">
          <a:xfrm>
            <a:off x="8647123" y="4558341"/>
            <a:ext cx="184046" cy="184046"/>
          </a:xfrm>
          <a:prstGeom prst="octagon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68" name="TextBox 167"/>
          <p:cNvSpPr txBox="1"/>
          <p:nvPr/>
        </p:nvSpPr>
        <p:spPr>
          <a:xfrm>
            <a:off x="8541936" y="4948677"/>
            <a:ext cx="398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IP</a:t>
            </a:r>
            <a:endParaRPr lang="en-US" dirty="0"/>
          </a:p>
        </p:txBody>
      </p:sp>
      <p:grpSp>
        <p:nvGrpSpPr>
          <p:cNvPr id="169" name="Group 168"/>
          <p:cNvGrpSpPr/>
          <p:nvPr/>
        </p:nvGrpSpPr>
        <p:grpSpPr>
          <a:xfrm>
            <a:off x="8284255" y="4097012"/>
            <a:ext cx="546914" cy="291449"/>
            <a:chOff x="1295400" y="4652316"/>
            <a:chExt cx="609552" cy="390534"/>
          </a:xfrm>
          <a:noFill/>
        </p:grpSpPr>
        <p:sp>
          <p:nvSpPr>
            <p:cNvPr id="170" name="Arc 169"/>
            <p:cNvSpPr/>
            <p:nvPr/>
          </p:nvSpPr>
          <p:spPr bwMode="auto">
            <a:xfrm rot="16200000">
              <a:off x="1316387" y="4631329"/>
              <a:ext cx="390534" cy="432508"/>
            </a:xfrm>
            <a:prstGeom prst="arc">
              <a:avLst>
                <a:gd name="adj1" fmla="val 10554439"/>
                <a:gd name="adj2" fmla="val 0"/>
              </a:avLst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171" name="Straight Connector 170"/>
            <p:cNvCxnSpPr/>
            <p:nvPr/>
          </p:nvCxnSpPr>
          <p:spPr bwMode="auto">
            <a:xfrm>
              <a:off x="1509237" y="4652316"/>
              <a:ext cx="395715" cy="0"/>
            </a:xfrm>
            <a:prstGeom prst="line">
              <a:avLst/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2" name="Straight Connector 171"/>
            <p:cNvCxnSpPr/>
            <p:nvPr/>
          </p:nvCxnSpPr>
          <p:spPr bwMode="auto">
            <a:xfrm>
              <a:off x="1509237" y="5042850"/>
              <a:ext cx="395715" cy="0"/>
            </a:xfrm>
            <a:prstGeom prst="line">
              <a:avLst/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73" name="Group 172"/>
          <p:cNvGrpSpPr/>
          <p:nvPr/>
        </p:nvGrpSpPr>
        <p:grpSpPr>
          <a:xfrm>
            <a:off x="311956" y="4149380"/>
            <a:ext cx="781087" cy="496944"/>
            <a:chOff x="798456" y="2724045"/>
            <a:chExt cx="781087" cy="496944"/>
          </a:xfrm>
        </p:grpSpPr>
        <p:sp>
          <p:nvSpPr>
            <p:cNvPr id="174" name="Arc 173"/>
            <p:cNvSpPr/>
            <p:nvPr/>
          </p:nvSpPr>
          <p:spPr bwMode="auto">
            <a:xfrm>
              <a:off x="798456" y="2724045"/>
              <a:ext cx="496944" cy="496944"/>
            </a:xfrm>
            <a:prstGeom prst="arc">
              <a:avLst>
                <a:gd name="adj1" fmla="val 5514562"/>
                <a:gd name="adj2" fmla="val 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175" name="Arc 174"/>
            <p:cNvSpPr/>
            <p:nvPr/>
          </p:nvSpPr>
          <p:spPr bwMode="auto">
            <a:xfrm>
              <a:off x="1295401" y="2829711"/>
              <a:ext cx="284142" cy="284142"/>
            </a:xfrm>
            <a:prstGeom prst="arc">
              <a:avLst>
                <a:gd name="adj1" fmla="val 5514562"/>
                <a:gd name="adj2" fmla="val 1080000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cxnSp>
        <p:nvCxnSpPr>
          <p:cNvPr id="176" name="Straight Connector 175"/>
          <p:cNvCxnSpPr/>
          <p:nvPr/>
        </p:nvCxnSpPr>
        <p:spPr bwMode="auto">
          <a:xfrm flipV="1">
            <a:off x="8597690" y="4388461"/>
            <a:ext cx="119795" cy="15064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77" name="Straight Connector 176"/>
          <p:cNvCxnSpPr>
            <a:stCxn id="175" idx="0"/>
          </p:cNvCxnSpPr>
          <p:nvPr/>
        </p:nvCxnSpPr>
        <p:spPr bwMode="auto">
          <a:xfrm>
            <a:off x="946238" y="4539109"/>
            <a:ext cx="765145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78" name="Group 177"/>
          <p:cNvGrpSpPr/>
          <p:nvPr/>
        </p:nvGrpSpPr>
        <p:grpSpPr>
          <a:xfrm rot="952044">
            <a:off x="5586775" y="4355627"/>
            <a:ext cx="241025" cy="616618"/>
            <a:chOff x="4144431" y="3726925"/>
            <a:chExt cx="254444" cy="424431"/>
          </a:xfrm>
        </p:grpSpPr>
        <p:sp>
          <p:nvSpPr>
            <p:cNvPr id="179" name="Rectangle 178"/>
            <p:cNvSpPr/>
            <p:nvPr/>
          </p:nvSpPr>
          <p:spPr bwMode="auto">
            <a:xfrm>
              <a:off x="4156761" y="3726925"/>
              <a:ext cx="242114" cy="39569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180" name="Straight Connector 179"/>
            <p:cNvCxnSpPr/>
            <p:nvPr/>
          </p:nvCxnSpPr>
          <p:spPr bwMode="auto">
            <a:xfrm>
              <a:off x="4144431" y="3726925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1" name="Straight Connector 180"/>
            <p:cNvCxnSpPr/>
            <p:nvPr/>
          </p:nvCxnSpPr>
          <p:spPr bwMode="auto">
            <a:xfrm>
              <a:off x="4398875" y="3755658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82" name="Rectangle 181"/>
          <p:cNvSpPr/>
          <p:nvPr/>
        </p:nvSpPr>
        <p:spPr bwMode="auto">
          <a:xfrm>
            <a:off x="8836137" y="4572350"/>
            <a:ext cx="249874" cy="147948"/>
          </a:xfrm>
          <a:prstGeom prst="rect">
            <a:avLst/>
          </a:prstGeom>
          <a:solidFill>
            <a:srgbClr val="3366FF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83" name="Straight Connector 182"/>
          <p:cNvCxnSpPr/>
          <p:nvPr/>
        </p:nvCxnSpPr>
        <p:spPr bwMode="auto">
          <a:xfrm>
            <a:off x="4570235" y="3976221"/>
            <a:ext cx="0" cy="984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4" name="Rectangle 183"/>
          <p:cNvSpPr/>
          <p:nvPr/>
        </p:nvSpPr>
        <p:spPr bwMode="auto">
          <a:xfrm>
            <a:off x="1120652" y="4574577"/>
            <a:ext cx="3449583" cy="145722"/>
          </a:xfrm>
          <a:prstGeom prst="rect">
            <a:avLst/>
          </a:prstGeom>
          <a:solidFill>
            <a:srgbClr val="BABA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185" name="Group 184"/>
          <p:cNvGrpSpPr/>
          <p:nvPr/>
        </p:nvGrpSpPr>
        <p:grpSpPr>
          <a:xfrm rot="952044">
            <a:off x="2424269" y="4330344"/>
            <a:ext cx="241025" cy="616618"/>
            <a:chOff x="4144431" y="3726925"/>
            <a:chExt cx="254444" cy="424431"/>
          </a:xfrm>
        </p:grpSpPr>
        <p:sp>
          <p:nvSpPr>
            <p:cNvPr id="186" name="Rectangle 185"/>
            <p:cNvSpPr/>
            <p:nvPr/>
          </p:nvSpPr>
          <p:spPr bwMode="auto">
            <a:xfrm>
              <a:off x="4156761" y="3726925"/>
              <a:ext cx="242114" cy="39569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187" name="Straight Connector 186"/>
            <p:cNvCxnSpPr/>
            <p:nvPr/>
          </p:nvCxnSpPr>
          <p:spPr bwMode="auto">
            <a:xfrm>
              <a:off x="4144431" y="3726925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8" name="Straight Connector 187"/>
            <p:cNvCxnSpPr/>
            <p:nvPr/>
          </p:nvCxnSpPr>
          <p:spPr bwMode="auto">
            <a:xfrm>
              <a:off x="4398875" y="3755658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89" name="TextBox 188"/>
          <p:cNvSpPr txBox="1"/>
          <p:nvPr/>
        </p:nvSpPr>
        <p:spPr>
          <a:xfrm>
            <a:off x="475412" y="4709021"/>
            <a:ext cx="434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BC</a:t>
            </a:r>
            <a:endParaRPr lang="en-US" sz="1400" dirty="0"/>
          </a:p>
        </p:txBody>
      </p:sp>
      <p:sp>
        <p:nvSpPr>
          <p:cNvPr id="190" name="Rectangle 189"/>
          <p:cNvSpPr/>
          <p:nvPr/>
        </p:nvSpPr>
        <p:spPr>
          <a:xfrm>
            <a:off x="7036972" y="5470409"/>
            <a:ext cx="2029341" cy="140085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92" name="Rectangle 191"/>
          <p:cNvSpPr/>
          <p:nvPr/>
        </p:nvSpPr>
        <p:spPr bwMode="auto">
          <a:xfrm>
            <a:off x="7657479" y="6072354"/>
            <a:ext cx="981931" cy="147948"/>
          </a:xfrm>
          <a:prstGeom prst="rect">
            <a:avLst/>
          </a:prstGeom>
          <a:solidFill>
            <a:srgbClr val="3366FF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93" name="Straight Connector 192"/>
          <p:cNvCxnSpPr/>
          <p:nvPr/>
        </p:nvCxnSpPr>
        <p:spPr bwMode="auto">
          <a:xfrm>
            <a:off x="8739153" y="5470409"/>
            <a:ext cx="0" cy="984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4" name="Straight Connector 193"/>
          <p:cNvCxnSpPr/>
          <p:nvPr/>
        </p:nvCxnSpPr>
        <p:spPr bwMode="auto">
          <a:xfrm>
            <a:off x="7640219" y="5470409"/>
            <a:ext cx="9374" cy="9841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5" name="Rectangle 194"/>
          <p:cNvSpPr/>
          <p:nvPr/>
        </p:nvSpPr>
        <p:spPr bwMode="auto">
          <a:xfrm>
            <a:off x="7056177" y="6074580"/>
            <a:ext cx="593416" cy="145722"/>
          </a:xfrm>
          <a:prstGeom prst="rect">
            <a:avLst/>
          </a:prstGeom>
          <a:solidFill>
            <a:srgbClr val="0080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96" name="Straight Connector 195"/>
          <p:cNvCxnSpPr/>
          <p:nvPr/>
        </p:nvCxnSpPr>
        <p:spPr bwMode="auto">
          <a:xfrm>
            <a:off x="7036972" y="5470409"/>
            <a:ext cx="0" cy="140085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7" name="Straight Connector 196"/>
          <p:cNvCxnSpPr/>
          <p:nvPr/>
        </p:nvCxnSpPr>
        <p:spPr bwMode="auto">
          <a:xfrm>
            <a:off x="1104875" y="5470409"/>
            <a:ext cx="0" cy="97245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98" name="Rectangle 197"/>
          <p:cNvSpPr/>
          <p:nvPr/>
        </p:nvSpPr>
        <p:spPr bwMode="auto">
          <a:xfrm>
            <a:off x="554450" y="6072354"/>
            <a:ext cx="555525" cy="143496"/>
          </a:xfrm>
          <a:prstGeom prst="rect">
            <a:avLst/>
          </a:prstGeom>
          <a:solidFill>
            <a:srgbClr val="FF66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99" name="Straight Connector 198"/>
          <p:cNvCxnSpPr/>
          <p:nvPr/>
        </p:nvCxnSpPr>
        <p:spPr bwMode="auto">
          <a:xfrm>
            <a:off x="302271" y="5470409"/>
            <a:ext cx="9391" cy="99194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0" name="TextBox 199"/>
          <p:cNvSpPr txBox="1"/>
          <p:nvPr/>
        </p:nvSpPr>
        <p:spPr>
          <a:xfrm>
            <a:off x="7923665" y="6207463"/>
            <a:ext cx="5538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BDS</a:t>
            </a:r>
            <a:endParaRPr lang="en-US" sz="1400" dirty="0"/>
          </a:p>
        </p:txBody>
      </p:sp>
      <p:sp>
        <p:nvSpPr>
          <p:cNvPr id="201" name="TextBox 200"/>
          <p:cNvSpPr txBox="1"/>
          <p:nvPr/>
        </p:nvSpPr>
        <p:spPr>
          <a:xfrm>
            <a:off x="5907504" y="6205974"/>
            <a:ext cx="1052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Main Linac</a:t>
            </a:r>
            <a:endParaRPr lang="en-US" sz="1400" dirty="0"/>
          </a:p>
        </p:txBody>
      </p:sp>
      <p:sp>
        <p:nvSpPr>
          <p:cNvPr id="202" name="TextBox 201"/>
          <p:cNvSpPr txBox="1"/>
          <p:nvPr/>
        </p:nvSpPr>
        <p:spPr>
          <a:xfrm rot="16200000">
            <a:off x="7016929" y="6378090"/>
            <a:ext cx="6785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e+ </a:t>
            </a:r>
            <a:r>
              <a:rPr lang="en-US" sz="1400" dirty="0" err="1" smtClean="0"/>
              <a:t>src</a:t>
            </a:r>
            <a:endParaRPr lang="en-US" sz="1400" dirty="0"/>
          </a:p>
        </p:txBody>
      </p:sp>
      <p:sp>
        <p:nvSpPr>
          <p:cNvPr id="203" name="Octagon 202"/>
          <p:cNvSpPr/>
          <p:nvPr/>
        </p:nvSpPr>
        <p:spPr bwMode="auto">
          <a:xfrm>
            <a:off x="8647123" y="6052529"/>
            <a:ext cx="184046" cy="184046"/>
          </a:xfrm>
          <a:prstGeom prst="octagon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04" name="TextBox 203"/>
          <p:cNvSpPr txBox="1"/>
          <p:nvPr/>
        </p:nvSpPr>
        <p:spPr>
          <a:xfrm>
            <a:off x="8541936" y="6442865"/>
            <a:ext cx="398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IP</a:t>
            </a:r>
            <a:endParaRPr lang="en-US" dirty="0"/>
          </a:p>
        </p:txBody>
      </p:sp>
      <p:grpSp>
        <p:nvGrpSpPr>
          <p:cNvPr id="205" name="Group 204"/>
          <p:cNvGrpSpPr/>
          <p:nvPr/>
        </p:nvGrpSpPr>
        <p:grpSpPr>
          <a:xfrm>
            <a:off x="8284255" y="5591200"/>
            <a:ext cx="546914" cy="291449"/>
            <a:chOff x="1295400" y="4652316"/>
            <a:chExt cx="609552" cy="390534"/>
          </a:xfrm>
          <a:noFill/>
        </p:grpSpPr>
        <p:sp>
          <p:nvSpPr>
            <p:cNvPr id="206" name="Arc 205"/>
            <p:cNvSpPr/>
            <p:nvPr/>
          </p:nvSpPr>
          <p:spPr bwMode="auto">
            <a:xfrm rot="16200000">
              <a:off x="1316387" y="4631329"/>
              <a:ext cx="390534" cy="432508"/>
            </a:xfrm>
            <a:prstGeom prst="arc">
              <a:avLst>
                <a:gd name="adj1" fmla="val 10554439"/>
                <a:gd name="adj2" fmla="val 0"/>
              </a:avLst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207" name="Straight Connector 206"/>
            <p:cNvCxnSpPr/>
            <p:nvPr/>
          </p:nvCxnSpPr>
          <p:spPr bwMode="auto">
            <a:xfrm>
              <a:off x="1509237" y="4652316"/>
              <a:ext cx="395715" cy="0"/>
            </a:xfrm>
            <a:prstGeom prst="line">
              <a:avLst/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8" name="Straight Connector 207"/>
            <p:cNvCxnSpPr/>
            <p:nvPr/>
          </p:nvCxnSpPr>
          <p:spPr bwMode="auto">
            <a:xfrm>
              <a:off x="1509237" y="5042850"/>
              <a:ext cx="395715" cy="0"/>
            </a:xfrm>
            <a:prstGeom prst="line">
              <a:avLst/>
            </a:prstGeom>
            <a:grp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09" name="Group 208"/>
          <p:cNvGrpSpPr/>
          <p:nvPr/>
        </p:nvGrpSpPr>
        <p:grpSpPr>
          <a:xfrm>
            <a:off x="311956" y="5643568"/>
            <a:ext cx="781087" cy="496944"/>
            <a:chOff x="798456" y="2724045"/>
            <a:chExt cx="781087" cy="496944"/>
          </a:xfrm>
        </p:grpSpPr>
        <p:sp>
          <p:nvSpPr>
            <p:cNvPr id="210" name="Arc 209"/>
            <p:cNvSpPr/>
            <p:nvPr/>
          </p:nvSpPr>
          <p:spPr bwMode="auto">
            <a:xfrm>
              <a:off x="798456" y="2724045"/>
              <a:ext cx="496944" cy="496944"/>
            </a:xfrm>
            <a:prstGeom prst="arc">
              <a:avLst>
                <a:gd name="adj1" fmla="val 5514562"/>
                <a:gd name="adj2" fmla="val 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11" name="Arc 210"/>
            <p:cNvSpPr/>
            <p:nvPr/>
          </p:nvSpPr>
          <p:spPr bwMode="auto">
            <a:xfrm>
              <a:off x="1295401" y="2829711"/>
              <a:ext cx="284142" cy="284142"/>
            </a:xfrm>
            <a:prstGeom prst="arc">
              <a:avLst>
                <a:gd name="adj1" fmla="val 5514562"/>
                <a:gd name="adj2" fmla="val 1080000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cxnSp>
        <p:nvCxnSpPr>
          <p:cNvPr id="212" name="Straight Connector 211"/>
          <p:cNvCxnSpPr/>
          <p:nvPr/>
        </p:nvCxnSpPr>
        <p:spPr bwMode="auto">
          <a:xfrm flipV="1">
            <a:off x="8597690" y="5882649"/>
            <a:ext cx="119795" cy="15064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3" name="Straight Connector 212"/>
          <p:cNvCxnSpPr>
            <a:stCxn id="211" idx="0"/>
          </p:cNvCxnSpPr>
          <p:nvPr/>
        </p:nvCxnSpPr>
        <p:spPr bwMode="auto">
          <a:xfrm>
            <a:off x="946238" y="6033297"/>
            <a:ext cx="765145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8" name="Rectangle 217"/>
          <p:cNvSpPr/>
          <p:nvPr/>
        </p:nvSpPr>
        <p:spPr bwMode="auto">
          <a:xfrm>
            <a:off x="8836137" y="6066538"/>
            <a:ext cx="249874" cy="147948"/>
          </a:xfrm>
          <a:prstGeom prst="rect">
            <a:avLst/>
          </a:prstGeom>
          <a:solidFill>
            <a:srgbClr val="3366FF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20" name="Rectangle 219"/>
          <p:cNvSpPr/>
          <p:nvPr/>
        </p:nvSpPr>
        <p:spPr bwMode="auto">
          <a:xfrm>
            <a:off x="1120652" y="6068765"/>
            <a:ext cx="5923195" cy="145722"/>
          </a:xfrm>
          <a:prstGeom prst="rect">
            <a:avLst/>
          </a:prstGeom>
          <a:solidFill>
            <a:srgbClr val="BABA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grpSp>
        <p:nvGrpSpPr>
          <p:cNvPr id="221" name="Group 220"/>
          <p:cNvGrpSpPr/>
          <p:nvPr/>
        </p:nvGrpSpPr>
        <p:grpSpPr>
          <a:xfrm rot="952044">
            <a:off x="3908871" y="5835538"/>
            <a:ext cx="241025" cy="616618"/>
            <a:chOff x="4144431" y="3726925"/>
            <a:chExt cx="254444" cy="424431"/>
          </a:xfrm>
        </p:grpSpPr>
        <p:sp>
          <p:nvSpPr>
            <p:cNvPr id="222" name="Rectangle 221"/>
            <p:cNvSpPr/>
            <p:nvPr/>
          </p:nvSpPr>
          <p:spPr bwMode="auto">
            <a:xfrm>
              <a:off x="4156761" y="3726925"/>
              <a:ext cx="242114" cy="39569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223" name="Straight Connector 222"/>
            <p:cNvCxnSpPr/>
            <p:nvPr/>
          </p:nvCxnSpPr>
          <p:spPr bwMode="auto">
            <a:xfrm>
              <a:off x="4144431" y="3726925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4" name="Straight Connector 223"/>
            <p:cNvCxnSpPr/>
            <p:nvPr/>
          </p:nvCxnSpPr>
          <p:spPr bwMode="auto">
            <a:xfrm>
              <a:off x="4398875" y="3755658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5" name="TextBox 224"/>
          <p:cNvSpPr txBox="1"/>
          <p:nvPr/>
        </p:nvSpPr>
        <p:spPr>
          <a:xfrm>
            <a:off x="475412" y="6203209"/>
            <a:ext cx="434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BC</a:t>
            </a:r>
            <a:endParaRPr lang="en-US" sz="1400" dirty="0"/>
          </a:p>
        </p:txBody>
      </p:sp>
      <p:grpSp>
        <p:nvGrpSpPr>
          <p:cNvPr id="73" name="Group 72"/>
          <p:cNvGrpSpPr/>
          <p:nvPr/>
        </p:nvGrpSpPr>
        <p:grpSpPr>
          <a:xfrm>
            <a:off x="4327741" y="1165456"/>
            <a:ext cx="781087" cy="496944"/>
            <a:chOff x="798456" y="2724045"/>
            <a:chExt cx="781087" cy="496944"/>
          </a:xfrm>
        </p:grpSpPr>
        <p:sp>
          <p:nvSpPr>
            <p:cNvPr id="71" name="Arc 70"/>
            <p:cNvSpPr/>
            <p:nvPr/>
          </p:nvSpPr>
          <p:spPr bwMode="auto">
            <a:xfrm>
              <a:off x="798456" y="2724045"/>
              <a:ext cx="496944" cy="496944"/>
            </a:xfrm>
            <a:prstGeom prst="arc">
              <a:avLst>
                <a:gd name="adj1" fmla="val 5514562"/>
                <a:gd name="adj2" fmla="val 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72" name="Arc 71"/>
            <p:cNvSpPr/>
            <p:nvPr/>
          </p:nvSpPr>
          <p:spPr bwMode="auto">
            <a:xfrm>
              <a:off x="1295401" y="2829711"/>
              <a:ext cx="284142" cy="284142"/>
            </a:xfrm>
            <a:prstGeom prst="arc">
              <a:avLst>
                <a:gd name="adj1" fmla="val 5514562"/>
                <a:gd name="adj2" fmla="val 1080000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43" name="Right Arrow 42"/>
          <p:cNvSpPr/>
          <p:nvPr/>
        </p:nvSpPr>
        <p:spPr>
          <a:xfrm>
            <a:off x="554450" y="1550733"/>
            <a:ext cx="86667" cy="279611"/>
          </a:xfrm>
          <a:prstGeom prst="rightArrow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45009" y="1119041"/>
            <a:ext cx="19007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start civil construction</a:t>
            </a:r>
            <a:endParaRPr lang="en-US" sz="1400" dirty="0"/>
          </a:p>
        </p:txBody>
      </p:sp>
      <p:sp>
        <p:nvSpPr>
          <p:cNvPr id="226" name="TextBox 225"/>
          <p:cNvSpPr txBox="1"/>
          <p:nvPr/>
        </p:nvSpPr>
        <p:spPr>
          <a:xfrm>
            <a:off x="5120660" y="895659"/>
            <a:ext cx="1731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00FF"/>
                </a:solidFill>
              </a:rPr>
              <a:t>500GeV operations</a:t>
            </a:r>
            <a:endParaRPr lang="en-US" sz="1400" dirty="0">
              <a:solidFill>
                <a:srgbClr val="0000FF"/>
              </a:solidFill>
            </a:endParaRPr>
          </a:p>
        </p:txBody>
      </p:sp>
      <p:cxnSp>
        <p:nvCxnSpPr>
          <p:cNvPr id="227" name="Straight Connector 226"/>
          <p:cNvCxnSpPr>
            <a:stCxn id="230" idx="0"/>
          </p:cNvCxnSpPr>
          <p:nvPr/>
        </p:nvCxnSpPr>
        <p:spPr bwMode="auto">
          <a:xfrm flipV="1">
            <a:off x="4951169" y="3040469"/>
            <a:ext cx="3677387" cy="4452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28" name="Group 227"/>
          <p:cNvGrpSpPr/>
          <p:nvPr/>
        </p:nvGrpSpPr>
        <p:grpSpPr>
          <a:xfrm>
            <a:off x="4316887" y="2655192"/>
            <a:ext cx="781087" cy="496944"/>
            <a:chOff x="798456" y="2724045"/>
            <a:chExt cx="781087" cy="496944"/>
          </a:xfrm>
        </p:grpSpPr>
        <p:sp>
          <p:nvSpPr>
            <p:cNvPr id="229" name="Arc 228"/>
            <p:cNvSpPr/>
            <p:nvPr/>
          </p:nvSpPr>
          <p:spPr bwMode="auto">
            <a:xfrm>
              <a:off x="798456" y="2724045"/>
              <a:ext cx="496944" cy="496944"/>
            </a:xfrm>
            <a:prstGeom prst="arc">
              <a:avLst>
                <a:gd name="adj1" fmla="val 5514562"/>
                <a:gd name="adj2" fmla="val 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sp>
          <p:nvSpPr>
            <p:cNvPr id="230" name="Arc 229"/>
            <p:cNvSpPr/>
            <p:nvPr/>
          </p:nvSpPr>
          <p:spPr bwMode="auto">
            <a:xfrm>
              <a:off x="1295401" y="2829711"/>
              <a:ext cx="284142" cy="284142"/>
            </a:xfrm>
            <a:prstGeom prst="arc">
              <a:avLst>
                <a:gd name="adj1" fmla="val 5514562"/>
                <a:gd name="adj2" fmla="val 10800000"/>
              </a:avLst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</p:grpSp>
      <p:sp>
        <p:nvSpPr>
          <p:cNvPr id="231" name="Rectangle 230"/>
          <p:cNvSpPr/>
          <p:nvPr/>
        </p:nvSpPr>
        <p:spPr bwMode="auto">
          <a:xfrm>
            <a:off x="4575293" y="3080608"/>
            <a:ext cx="555525" cy="143496"/>
          </a:xfrm>
          <a:prstGeom prst="rect">
            <a:avLst/>
          </a:prstGeom>
          <a:solidFill>
            <a:srgbClr val="FF66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232" name="Straight Connector 231"/>
          <p:cNvCxnSpPr/>
          <p:nvPr/>
        </p:nvCxnSpPr>
        <p:spPr bwMode="auto">
          <a:xfrm>
            <a:off x="5130818" y="2482033"/>
            <a:ext cx="0" cy="97245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3" name="TextBox 232"/>
          <p:cNvSpPr txBox="1"/>
          <p:nvPr/>
        </p:nvSpPr>
        <p:spPr>
          <a:xfrm>
            <a:off x="5174823" y="2390496"/>
            <a:ext cx="17317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00FF"/>
                </a:solidFill>
              </a:rPr>
              <a:t>500GeV operations</a:t>
            </a:r>
            <a:endParaRPr lang="en-US" sz="1400" dirty="0">
              <a:solidFill>
                <a:srgbClr val="0000FF"/>
              </a:solidFill>
            </a:endParaRPr>
          </a:p>
        </p:txBody>
      </p:sp>
      <p:sp>
        <p:nvSpPr>
          <p:cNvPr id="234" name="Right Arrow 233"/>
          <p:cNvSpPr/>
          <p:nvPr/>
        </p:nvSpPr>
        <p:spPr>
          <a:xfrm>
            <a:off x="3951459" y="3016335"/>
            <a:ext cx="86667" cy="279611"/>
          </a:xfrm>
          <a:prstGeom prst="rightArrow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37" name="Rectangle 236"/>
          <p:cNvSpPr/>
          <p:nvPr/>
        </p:nvSpPr>
        <p:spPr bwMode="auto">
          <a:xfrm>
            <a:off x="1122765" y="3080388"/>
            <a:ext cx="1713569" cy="151537"/>
          </a:xfrm>
          <a:prstGeom prst="rect">
            <a:avLst/>
          </a:prstGeom>
          <a:solidFill>
            <a:srgbClr val="BABA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238" name="Straight Connector 237"/>
          <p:cNvCxnSpPr/>
          <p:nvPr/>
        </p:nvCxnSpPr>
        <p:spPr bwMode="auto">
          <a:xfrm>
            <a:off x="946238" y="3044271"/>
            <a:ext cx="1902795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49" name="Group 148"/>
          <p:cNvGrpSpPr/>
          <p:nvPr/>
        </p:nvGrpSpPr>
        <p:grpSpPr>
          <a:xfrm rot="952044">
            <a:off x="2424269" y="2836156"/>
            <a:ext cx="241025" cy="616618"/>
            <a:chOff x="4144431" y="3726925"/>
            <a:chExt cx="254444" cy="424431"/>
          </a:xfrm>
        </p:grpSpPr>
        <p:sp>
          <p:nvSpPr>
            <p:cNvPr id="150" name="Rectangle 149"/>
            <p:cNvSpPr/>
            <p:nvPr/>
          </p:nvSpPr>
          <p:spPr bwMode="auto">
            <a:xfrm>
              <a:off x="4156761" y="3726925"/>
              <a:ext cx="242114" cy="395698"/>
            </a:xfrm>
            <a:prstGeom prst="rect">
              <a:avLst/>
            </a:prstGeom>
            <a:solidFill>
              <a:srgbClr val="FFFFFF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151" name="Straight Connector 150"/>
            <p:cNvCxnSpPr/>
            <p:nvPr/>
          </p:nvCxnSpPr>
          <p:spPr bwMode="auto">
            <a:xfrm>
              <a:off x="4144431" y="3726925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2" name="Straight Connector 151"/>
            <p:cNvCxnSpPr/>
            <p:nvPr/>
          </p:nvCxnSpPr>
          <p:spPr bwMode="auto">
            <a:xfrm>
              <a:off x="4398875" y="3755658"/>
              <a:ext cx="0" cy="39569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42" name="TextBox 241"/>
          <p:cNvSpPr txBox="1"/>
          <p:nvPr/>
        </p:nvSpPr>
        <p:spPr>
          <a:xfrm>
            <a:off x="5120660" y="3995491"/>
            <a:ext cx="26001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00FF"/>
                </a:solidFill>
              </a:rPr>
              <a:t>Installation/upgrade shutdown</a:t>
            </a:r>
            <a:endParaRPr lang="en-US" sz="1400" dirty="0">
              <a:solidFill>
                <a:srgbClr val="0000FF"/>
              </a:solidFill>
            </a:endParaRPr>
          </a:p>
        </p:txBody>
      </p:sp>
      <p:sp>
        <p:nvSpPr>
          <p:cNvPr id="243" name="Rectangle 242"/>
          <p:cNvSpPr/>
          <p:nvPr/>
        </p:nvSpPr>
        <p:spPr bwMode="auto">
          <a:xfrm>
            <a:off x="4627865" y="4659101"/>
            <a:ext cx="555525" cy="143496"/>
          </a:xfrm>
          <a:prstGeom prst="rect">
            <a:avLst/>
          </a:prstGeom>
          <a:solidFill>
            <a:srgbClr val="FF6600"/>
          </a:solidFill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951459" y="496036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44" name="TextBox 243"/>
          <p:cNvSpPr txBox="1"/>
          <p:nvPr/>
        </p:nvSpPr>
        <p:spPr>
          <a:xfrm>
            <a:off x="345009" y="2177473"/>
            <a:ext cx="255466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civil construction + installation</a:t>
            </a:r>
            <a:endParaRPr lang="en-US" sz="1400" dirty="0"/>
          </a:p>
        </p:txBody>
      </p:sp>
      <p:sp>
        <p:nvSpPr>
          <p:cNvPr id="245" name="TextBox 244"/>
          <p:cNvSpPr txBox="1"/>
          <p:nvPr/>
        </p:nvSpPr>
        <p:spPr>
          <a:xfrm>
            <a:off x="2933029" y="5035813"/>
            <a:ext cx="20408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final installation/connection</a:t>
            </a:r>
          </a:p>
          <a:p>
            <a:r>
              <a:rPr lang="en-US" sz="1200" dirty="0" smtClean="0"/>
              <a:t>removal/relocation of BC</a:t>
            </a:r>
          </a:p>
          <a:p>
            <a:r>
              <a:rPr lang="en-US" sz="1200" dirty="0" smtClean="0"/>
              <a:t>Removal of turnaround etc.</a:t>
            </a:r>
            <a:endParaRPr lang="en-US" sz="1200" dirty="0"/>
          </a:p>
        </p:txBody>
      </p:sp>
      <p:sp>
        <p:nvSpPr>
          <p:cNvPr id="246" name="Oval 245"/>
          <p:cNvSpPr/>
          <p:nvPr/>
        </p:nvSpPr>
        <p:spPr>
          <a:xfrm>
            <a:off x="4099044" y="3855073"/>
            <a:ext cx="1176837" cy="1253082"/>
          </a:xfrm>
          <a:prstGeom prst="ellipse">
            <a:avLst/>
          </a:prstGeom>
          <a:ln>
            <a:solidFill>
              <a:srgbClr val="0000FF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247" name="TextBox 246"/>
          <p:cNvSpPr txBox="1"/>
          <p:nvPr/>
        </p:nvSpPr>
        <p:spPr>
          <a:xfrm>
            <a:off x="6224181" y="5285008"/>
            <a:ext cx="19562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/>
              <a:t>Installation of addition magnets etc.</a:t>
            </a:r>
            <a:endParaRPr lang="en-US" sz="1200" dirty="0"/>
          </a:p>
        </p:txBody>
      </p:sp>
      <p:cxnSp>
        <p:nvCxnSpPr>
          <p:cNvPr id="249" name="Straight Arrow Connector 248"/>
          <p:cNvCxnSpPr/>
          <p:nvPr/>
        </p:nvCxnSpPr>
        <p:spPr bwMode="auto">
          <a:xfrm flipV="1">
            <a:off x="7842681" y="4993447"/>
            <a:ext cx="176135" cy="32456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53" name="TextBox 252"/>
          <p:cNvSpPr txBox="1"/>
          <p:nvPr/>
        </p:nvSpPr>
        <p:spPr>
          <a:xfrm>
            <a:off x="5195480" y="5691551"/>
            <a:ext cx="29803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00FF"/>
                </a:solidFill>
              </a:rPr>
              <a:t>Commissioning / operation at 1TeV</a:t>
            </a:r>
            <a:endParaRPr lang="en-US" sz="1400" dirty="0">
              <a:solidFill>
                <a:srgbClr val="0000FF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48565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ILC in a Nutshell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  <a:latin typeface="Arial"/>
                <a:ea typeface="Arial Unicode MS"/>
                <a:cs typeface="Arial Unicode MS"/>
              </a:rPr>
              <a:t>13.12.12</a:t>
            </a:r>
            <a:endParaRPr lang="en-US">
              <a:solidFill>
                <a:srgbClr val="000000"/>
              </a:solidFill>
              <a:latin typeface="Arial"/>
              <a:ea typeface="Arial Unicode MS"/>
              <a:cs typeface="Arial Unicode MS"/>
            </a:endParaRPr>
          </a:p>
        </p:txBody>
      </p:sp>
      <p:pic>
        <p:nvPicPr>
          <p:cNvPr id="6" name="Picture 5" descr="OT0105H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07379"/>
            <a:ext cx="8960388" cy="540809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338403" y="1207379"/>
            <a:ext cx="1762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Damping Rings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5555239" y="990600"/>
            <a:ext cx="2139799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Polarised electron source</a:t>
            </a:r>
            <a:endParaRPr lang="en-GB" dirty="0"/>
          </a:p>
        </p:txBody>
      </p:sp>
      <p:sp>
        <p:nvSpPr>
          <p:cNvPr id="15" name="Rectangle 14"/>
          <p:cNvSpPr/>
          <p:nvPr/>
        </p:nvSpPr>
        <p:spPr bwMode="auto">
          <a:xfrm>
            <a:off x="5464576" y="1622608"/>
            <a:ext cx="1160563" cy="39692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5966618" y="1576711"/>
            <a:ext cx="0" cy="136079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2601568" y="4925844"/>
            <a:ext cx="1280264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Polarised positron</a:t>
            </a:r>
            <a:br>
              <a:rPr lang="en-GB" dirty="0" smtClean="0"/>
            </a:br>
            <a:r>
              <a:rPr lang="en-GB" dirty="0" smtClean="0"/>
              <a:t>source</a:t>
            </a:r>
            <a:endParaRPr lang="en-GB" dirty="0"/>
          </a:p>
        </p:txBody>
      </p:sp>
      <p:sp>
        <p:nvSpPr>
          <p:cNvPr id="19" name="Rectangle 18"/>
          <p:cNvSpPr/>
          <p:nvPr/>
        </p:nvSpPr>
        <p:spPr bwMode="auto">
          <a:xfrm>
            <a:off x="2940588" y="4528918"/>
            <a:ext cx="397815" cy="39692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18" name="Straight Arrow Connector 17"/>
          <p:cNvCxnSpPr/>
          <p:nvPr/>
        </p:nvCxnSpPr>
        <p:spPr bwMode="auto">
          <a:xfrm flipV="1">
            <a:off x="3197813" y="4314458"/>
            <a:ext cx="0" cy="61138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/>
          <p:nvPr/>
        </p:nvCxnSpPr>
        <p:spPr bwMode="auto">
          <a:xfrm flipH="1" flipV="1">
            <a:off x="3871590" y="4105553"/>
            <a:ext cx="546787" cy="84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3" name="Rectangle 22"/>
          <p:cNvSpPr/>
          <p:nvPr/>
        </p:nvSpPr>
        <p:spPr bwMode="auto">
          <a:xfrm>
            <a:off x="3871590" y="2233991"/>
            <a:ext cx="565586" cy="3669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4146456" y="1622608"/>
            <a:ext cx="0" cy="9783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4" name="Rectangle 23"/>
          <p:cNvSpPr/>
          <p:nvPr/>
        </p:nvSpPr>
        <p:spPr bwMode="auto">
          <a:xfrm>
            <a:off x="560905" y="3335823"/>
            <a:ext cx="565586" cy="366922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cxnSp>
        <p:nvCxnSpPr>
          <p:cNvPr id="25" name="Straight Arrow Connector 24"/>
          <p:cNvCxnSpPr/>
          <p:nvPr/>
        </p:nvCxnSpPr>
        <p:spPr bwMode="auto">
          <a:xfrm>
            <a:off x="835771" y="2758928"/>
            <a:ext cx="0" cy="155553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7" name="TextBox 26"/>
          <p:cNvSpPr txBox="1"/>
          <p:nvPr/>
        </p:nvSpPr>
        <p:spPr>
          <a:xfrm>
            <a:off x="245123" y="2112597"/>
            <a:ext cx="3093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Ring to Main Linac (RTML)</a:t>
            </a:r>
          </a:p>
          <a:p>
            <a:r>
              <a:rPr lang="en-GB" dirty="0" smtClean="0"/>
              <a:t>(</a:t>
            </a:r>
            <a:r>
              <a:rPr lang="en-GB" dirty="0" err="1" smtClean="0"/>
              <a:t>inc.</a:t>
            </a:r>
            <a:r>
              <a:rPr lang="en-GB" dirty="0" smtClean="0"/>
              <a:t> bunch compressors)</a:t>
            </a:r>
            <a:endParaRPr lang="en-GB" dirty="0"/>
          </a:p>
        </p:txBody>
      </p:sp>
      <p:sp>
        <p:nvSpPr>
          <p:cNvPr id="26" name="TextBox 25"/>
          <p:cNvSpPr txBox="1"/>
          <p:nvPr/>
        </p:nvSpPr>
        <p:spPr>
          <a:xfrm>
            <a:off x="1067652" y="5893255"/>
            <a:ext cx="16306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0000FF"/>
                </a:solidFill>
              </a:rPr>
              <a:t>e- Main Linac</a:t>
            </a:r>
            <a:endParaRPr lang="en-GB" dirty="0">
              <a:solidFill>
                <a:srgbClr val="0000FF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 bwMode="auto">
          <a:xfrm>
            <a:off x="2821196" y="2758928"/>
            <a:ext cx="803730" cy="94381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Straight Arrow Connector 30"/>
          <p:cNvCxnSpPr/>
          <p:nvPr/>
        </p:nvCxnSpPr>
        <p:spPr bwMode="auto">
          <a:xfrm flipH="1" flipV="1">
            <a:off x="4554352" y="4105553"/>
            <a:ext cx="106268" cy="8428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2" name="TextBox 21"/>
          <p:cNvSpPr txBox="1"/>
          <p:nvPr/>
        </p:nvSpPr>
        <p:spPr>
          <a:xfrm>
            <a:off x="3996933" y="4647943"/>
            <a:ext cx="1969685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/>
              <a:t>Beam Delivery System (BDS) &amp; physics detectors</a:t>
            </a:r>
            <a:endParaRPr lang="en-GB" dirty="0"/>
          </a:p>
        </p:txBody>
      </p:sp>
      <p:cxnSp>
        <p:nvCxnSpPr>
          <p:cNvPr id="32" name="Straight Arrow Connector 31"/>
          <p:cNvCxnSpPr/>
          <p:nvPr/>
        </p:nvCxnSpPr>
        <p:spPr bwMode="auto">
          <a:xfrm flipV="1">
            <a:off x="1858322" y="4528918"/>
            <a:ext cx="0" cy="13643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00FF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3" name="TextBox 32"/>
          <p:cNvSpPr txBox="1"/>
          <p:nvPr/>
        </p:nvSpPr>
        <p:spPr>
          <a:xfrm>
            <a:off x="6287551" y="4496652"/>
            <a:ext cx="16306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rgbClr val="008000"/>
                </a:solidFill>
              </a:rPr>
              <a:t>e+ Main Linac</a:t>
            </a:r>
            <a:endParaRPr lang="en-GB" dirty="0">
              <a:solidFill>
                <a:srgbClr val="008000"/>
              </a:solidFill>
            </a:endParaRPr>
          </a:p>
        </p:txBody>
      </p:sp>
      <p:cxnSp>
        <p:nvCxnSpPr>
          <p:cNvPr id="34" name="Straight Arrow Connector 33"/>
          <p:cNvCxnSpPr/>
          <p:nvPr/>
        </p:nvCxnSpPr>
        <p:spPr bwMode="auto">
          <a:xfrm flipV="1">
            <a:off x="7078221" y="3132315"/>
            <a:ext cx="0" cy="13643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00800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TextBox 38"/>
          <p:cNvSpPr txBox="1"/>
          <p:nvPr/>
        </p:nvSpPr>
        <p:spPr>
          <a:xfrm>
            <a:off x="6093378" y="4882159"/>
            <a:ext cx="913925" cy="2616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050" dirty="0" smtClean="0"/>
              <a:t>Beam dump</a:t>
            </a:r>
            <a:endParaRPr lang="en-GB" sz="1050" dirty="0"/>
          </a:p>
        </p:txBody>
      </p:sp>
      <p:cxnSp>
        <p:nvCxnSpPr>
          <p:cNvPr id="36" name="Straight Arrow Connector 35"/>
          <p:cNvCxnSpPr/>
          <p:nvPr/>
        </p:nvCxnSpPr>
        <p:spPr bwMode="auto">
          <a:xfrm flipH="1" flipV="1">
            <a:off x="5305803" y="3965236"/>
            <a:ext cx="868464" cy="9831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TextBox 42"/>
          <p:cNvSpPr txBox="1"/>
          <p:nvPr/>
        </p:nvSpPr>
        <p:spPr>
          <a:xfrm>
            <a:off x="-8849" y="6262587"/>
            <a:ext cx="9845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 smtClean="0"/>
              <a:t>not too scale</a:t>
            </a:r>
            <a:endParaRPr lang="en-GB" sz="11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056150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TeV</a:t>
            </a:r>
            <a:r>
              <a:rPr lang="en-GB" dirty="0" smtClean="0"/>
              <a:t> Parameters (2 sets)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972" y="990600"/>
            <a:ext cx="4384888" cy="56229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grpSp>
        <p:nvGrpSpPr>
          <p:cNvPr id="3" name="Group 2"/>
          <p:cNvGrpSpPr/>
          <p:nvPr/>
        </p:nvGrpSpPr>
        <p:grpSpPr>
          <a:xfrm>
            <a:off x="4191000" y="5921104"/>
            <a:ext cx="4810911" cy="369332"/>
            <a:chOff x="4191000" y="5921104"/>
            <a:chExt cx="4810911" cy="369332"/>
          </a:xfrm>
        </p:grpSpPr>
        <p:sp>
          <p:nvSpPr>
            <p:cNvPr id="6" name="Oval 5"/>
            <p:cNvSpPr/>
            <p:nvPr/>
          </p:nvSpPr>
          <p:spPr>
            <a:xfrm>
              <a:off x="4191000" y="6017846"/>
              <a:ext cx="1140860" cy="224692"/>
            </a:xfrm>
            <a:prstGeom prst="ellipse">
              <a:avLst/>
            </a:prstGeom>
            <a:ln>
              <a:solidFill>
                <a:srgbClr val="800000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8" name="Straight Arrow Connector 7"/>
            <p:cNvCxnSpPr/>
            <p:nvPr/>
          </p:nvCxnSpPr>
          <p:spPr bwMode="auto">
            <a:xfrm flipH="1">
              <a:off x="5331860" y="6125308"/>
              <a:ext cx="637140" cy="976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9" name="TextBox 8"/>
            <p:cNvSpPr txBox="1"/>
            <p:nvPr/>
          </p:nvSpPr>
          <p:spPr>
            <a:xfrm>
              <a:off x="5929924" y="5921104"/>
              <a:ext cx="30719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low and high </a:t>
              </a:r>
              <a:r>
                <a:rPr lang="en-GB" dirty="0" err="1" smtClean="0"/>
                <a:t>beamstrahlung</a:t>
              </a:r>
              <a:endParaRPr lang="en-GB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4191000" y="4383426"/>
            <a:ext cx="5050692" cy="646331"/>
            <a:chOff x="4191000" y="4383426"/>
            <a:chExt cx="5050692" cy="646331"/>
          </a:xfrm>
        </p:grpSpPr>
        <p:sp>
          <p:nvSpPr>
            <p:cNvPr id="11" name="Oval 10"/>
            <p:cNvSpPr/>
            <p:nvPr/>
          </p:nvSpPr>
          <p:spPr>
            <a:xfrm>
              <a:off x="4191000" y="4480169"/>
              <a:ext cx="1140860" cy="224692"/>
            </a:xfrm>
            <a:prstGeom prst="ellipse">
              <a:avLst/>
            </a:prstGeom>
            <a:ln>
              <a:solidFill>
                <a:srgbClr val="800000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 bwMode="auto">
            <a:xfrm flipH="1">
              <a:off x="5331860" y="4587631"/>
              <a:ext cx="637140" cy="976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3" name="TextBox 12"/>
            <p:cNvSpPr txBox="1"/>
            <p:nvPr/>
          </p:nvSpPr>
          <p:spPr>
            <a:xfrm>
              <a:off x="5929924" y="4383426"/>
              <a:ext cx="33117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horizontal focusing main difference</a:t>
              </a:r>
              <a:endParaRPr lang="en-GB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191000" y="2630827"/>
            <a:ext cx="4028132" cy="553998"/>
            <a:chOff x="4191000" y="2630827"/>
            <a:chExt cx="4028132" cy="553998"/>
          </a:xfrm>
        </p:grpSpPr>
        <p:sp>
          <p:nvSpPr>
            <p:cNvPr id="14" name="Oval 13"/>
            <p:cNvSpPr/>
            <p:nvPr/>
          </p:nvSpPr>
          <p:spPr>
            <a:xfrm>
              <a:off x="4191000" y="2727569"/>
              <a:ext cx="1140860" cy="224692"/>
            </a:xfrm>
            <a:prstGeom prst="ellipse">
              <a:avLst/>
            </a:prstGeom>
            <a:ln>
              <a:solidFill>
                <a:srgbClr val="800000"/>
              </a:solidFill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ctr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GB" sz="3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Arial Unicode MS" pitchFamily="34" charset="-128"/>
                <a:cs typeface="Arial Unicode MS" pitchFamily="34" charset="-128"/>
              </a:endParaRPr>
            </a:p>
          </p:txBody>
        </p:sp>
        <p:cxnSp>
          <p:nvCxnSpPr>
            <p:cNvPr id="15" name="Straight Arrow Connector 14"/>
            <p:cNvCxnSpPr/>
            <p:nvPr/>
          </p:nvCxnSpPr>
          <p:spPr bwMode="auto">
            <a:xfrm flipH="1">
              <a:off x="5331860" y="2835031"/>
              <a:ext cx="637140" cy="976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6" name="TextBox 15"/>
            <p:cNvSpPr txBox="1"/>
            <p:nvPr/>
          </p:nvSpPr>
          <p:spPr>
            <a:xfrm>
              <a:off x="5929924" y="2630827"/>
              <a:ext cx="2289208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/>
                <a:t>shorter bunch length</a:t>
              </a:r>
              <a:br>
                <a:rPr lang="en-GB" dirty="0" smtClean="0"/>
              </a:br>
              <a:r>
                <a:rPr lang="en-GB" sz="1200" dirty="0" smtClean="0"/>
                <a:t>(within BC range)</a:t>
              </a:r>
              <a:endParaRPr lang="en-GB" sz="12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191000" y="1363399"/>
            <a:ext cx="5050692" cy="395063"/>
            <a:chOff x="4191000" y="1363399"/>
            <a:chExt cx="5050692" cy="395063"/>
          </a:xfrm>
        </p:grpSpPr>
        <p:grpSp>
          <p:nvGrpSpPr>
            <p:cNvPr id="10" name="Group 9"/>
            <p:cNvGrpSpPr/>
            <p:nvPr/>
          </p:nvGrpSpPr>
          <p:grpSpPr>
            <a:xfrm>
              <a:off x="4191000" y="1387231"/>
              <a:ext cx="1778000" cy="371231"/>
              <a:chOff x="4191000" y="1387231"/>
              <a:chExt cx="1778000" cy="371231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4191000" y="1387231"/>
                <a:ext cx="1140860" cy="371231"/>
              </a:xfrm>
              <a:prstGeom prst="ellipse">
                <a:avLst/>
              </a:prstGeom>
              <a:ln>
                <a:solidFill>
                  <a:srgbClr val="800000"/>
                </a:solidFill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ctr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GB" sz="36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Arial Unicode MS" pitchFamily="34" charset="-128"/>
                  <a:cs typeface="Arial Unicode MS" pitchFamily="34" charset="-128"/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 bwMode="auto">
              <a:xfrm flipH="1">
                <a:off x="5331860" y="1557829"/>
                <a:ext cx="637140" cy="9769"/>
              </a:xfrm>
              <a:prstGeom prst="straightConnector1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/>
              </a:ln>
              <a:effectLst/>
            </p:spPr>
          </p:cxnSp>
        </p:grpSp>
        <p:sp>
          <p:nvSpPr>
            <p:cNvPr id="21" name="TextBox 20"/>
            <p:cNvSpPr txBox="1"/>
            <p:nvPr/>
          </p:nvSpPr>
          <p:spPr>
            <a:xfrm>
              <a:off x="5929924" y="1363399"/>
              <a:ext cx="33117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 smtClean="0"/>
                <a:t>P</a:t>
              </a:r>
              <a:r>
                <a:rPr lang="en-GB" baseline="-25000" dirty="0" smtClean="0"/>
                <a:t>AC</a:t>
              </a:r>
              <a:r>
                <a:rPr lang="en-GB" dirty="0" smtClean="0"/>
                <a:t> constrained ≤300 MW</a:t>
              </a:r>
              <a:endParaRPr lang="en-GB" dirty="0"/>
            </a:p>
          </p:txBody>
        </p:sp>
      </p:grpSp>
      <p:sp>
        <p:nvSpPr>
          <p:cNvPr id="18" name="Date Placeholder 1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418894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Detailed Presentations</a:t>
            </a:r>
            <a:endParaRPr lang="en-GB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6506495"/>
              </p:ext>
            </p:extLst>
          </p:nvPr>
        </p:nvGraphicFramePr>
        <p:xfrm>
          <a:off x="685800" y="1983116"/>
          <a:ext cx="8028838" cy="34747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287392"/>
                <a:gridCol w="2741446"/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SCRF Tech:</a:t>
                      </a:r>
                      <a:r>
                        <a:rPr lang="en-GB" sz="2000" baseline="0" dirty="0" smtClean="0"/>
                        <a:t> Cavities and Cryomodules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GB" sz="2000" dirty="0" smtClean="0"/>
                        <a:t>A. Yamamoto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i="1" dirty="0" smtClean="0"/>
                        <a:t>afternoon</a:t>
                      </a:r>
                      <a:r>
                        <a:rPr lang="en-GB" sz="2000" dirty="0" smtClean="0"/>
                        <a:t>: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Main linac layouts (incl. design</a:t>
                      </a:r>
                      <a:r>
                        <a:rPr lang="en-GB" sz="2000" baseline="0" dirty="0" smtClean="0"/>
                        <a:t> variants)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M. Ross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RF power generation / distribution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S. Fukuda</a:t>
                      </a:r>
                      <a:endParaRPr lang="en-GB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Electron</a:t>
                      </a:r>
                      <a:r>
                        <a:rPr lang="en-GB" sz="2000" baseline="0" dirty="0" smtClean="0"/>
                        <a:t> and positron sources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W. </a:t>
                      </a:r>
                      <a:r>
                        <a:rPr lang="en-GB" sz="2000" dirty="0" err="1" smtClean="0"/>
                        <a:t>Gai</a:t>
                      </a:r>
                      <a:endParaRPr lang="en-GB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Damping Rings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G.</a:t>
                      </a:r>
                      <a:r>
                        <a:rPr lang="en-GB" sz="2000" baseline="0" dirty="0" smtClean="0"/>
                        <a:t> Dugan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Beam</a:t>
                      </a:r>
                      <a:r>
                        <a:rPr lang="en-GB" sz="2000" baseline="0" dirty="0" smtClean="0"/>
                        <a:t> delivery system and MDI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K. </a:t>
                      </a:r>
                      <a:r>
                        <a:rPr lang="en-GB" sz="2000" dirty="0" err="1" smtClean="0"/>
                        <a:t>Buesser</a:t>
                      </a:r>
                      <a:endParaRPr lang="en-GB" sz="20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CFS</a:t>
                      </a:r>
                      <a:endParaRPr lang="en-GB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000" dirty="0" smtClean="0"/>
                        <a:t>V. </a:t>
                      </a:r>
                      <a:r>
                        <a:rPr lang="en-GB" sz="2000" dirty="0" err="1" smtClean="0"/>
                        <a:t>Kuchler</a:t>
                      </a:r>
                      <a:r>
                        <a:rPr lang="en-GB" sz="2000" dirty="0" smtClean="0"/>
                        <a:t/>
                      </a:r>
                      <a:br>
                        <a:rPr lang="en-GB" sz="2000" dirty="0" smtClean="0"/>
                      </a:br>
                      <a:r>
                        <a:rPr lang="en-GB" sz="2000" dirty="0" smtClean="0"/>
                        <a:t>A. </a:t>
                      </a:r>
                      <a:r>
                        <a:rPr lang="en-GB" sz="2000" dirty="0" err="1" smtClean="0"/>
                        <a:t>Enomoto</a:t>
                      </a:r>
                      <a:endParaRPr lang="en-GB" sz="2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048943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Design Evolution: RDR</a:t>
            </a:r>
            <a:r>
              <a:rPr lang="en-US" smtClean="0">
                <a:sym typeface="Wingdings"/>
              </a:rPr>
              <a:t>TDR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5765344" y="1304242"/>
            <a:ext cx="3344328" cy="523384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2007 Reference Design Report </a:t>
            </a:r>
            <a:r>
              <a:rPr lang="en-US" dirty="0" smtClean="0"/>
              <a:t>and cost estimate</a:t>
            </a:r>
          </a:p>
          <a:p>
            <a:endParaRPr lang="en-US" dirty="0" smtClean="0"/>
          </a:p>
          <a:p>
            <a:r>
              <a:rPr lang="en-US" dirty="0" smtClean="0"/>
              <a:t>2008-2012 Technical Design Phase</a:t>
            </a:r>
          </a:p>
          <a:p>
            <a:endParaRPr lang="en-US" dirty="0" smtClean="0"/>
          </a:p>
          <a:p>
            <a:r>
              <a:rPr lang="en-US" dirty="0" smtClean="0"/>
              <a:t>Re-evaluation of baseline layout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smtClean="0">
                <a:solidFill>
                  <a:srgbClr val="0000FF"/>
                </a:solidFill>
                <a:sym typeface="Wingdings"/>
              </a:rPr>
              <a:t>updated design</a:t>
            </a:r>
          </a:p>
          <a:p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Updated </a:t>
            </a:r>
            <a:r>
              <a:rPr lang="en-US" dirty="0" smtClean="0">
                <a:solidFill>
                  <a:srgbClr val="0000FF"/>
                </a:solidFill>
                <a:sym typeface="Wingdings"/>
              </a:rPr>
              <a:t>value estimate</a:t>
            </a:r>
          </a:p>
          <a:p>
            <a:endParaRPr lang="en-US" dirty="0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72" y="1022354"/>
            <a:ext cx="5651500" cy="51923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00250" y="1498084"/>
            <a:ext cx="68480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RDR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93567" y="1498084"/>
            <a:ext cx="100610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SB2009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 bwMode="auto">
          <a:xfrm>
            <a:off x="2685053" y="3619500"/>
            <a:ext cx="616947" cy="275166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04919017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Scope of Design Changes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930" y="1230023"/>
            <a:ext cx="7756070" cy="4997601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GB" sz="2600" dirty="0" smtClean="0"/>
              <a:t>31.5 MV/m average accelerating gradient including ±20% spread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GB" sz="2600" dirty="0" smtClean="0"/>
              <a:t>Single tunnel for Main Linacs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GB" sz="2600" dirty="0" smtClean="0"/>
              <a:t>Undulator-based e</a:t>
            </a:r>
            <a:r>
              <a:rPr lang="en-GB" sz="2600" baseline="30000" dirty="0" smtClean="0">
                <a:latin typeface="Symbol" charset="2"/>
                <a:cs typeface="Symbol" charset="2"/>
              </a:rPr>
              <a:t>+</a:t>
            </a:r>
            <a:r>
              <a:rPr lang="en-GB" sz="2600" dirty="0" smtClean="0"/>
              <a:t> source relocation to end of e</a:t>
            </a:r>
            <a:r>
              <a:rPr lang="en-GB" sz="2600" baseline="30000" dirty="0" smtClean="0">
                <a:latin typeface="Symbol" charset="2"/>
                <a:cs typeface="Symbol" charset="2"/>
              </a:rPr>
              <a:t>-</a:t>
            </a:r>
            <a:r>
              <a:rPr lang="en-GB" sz="2600" dirty="0" smtClean="0"/>
              <a:t> Main Linac</a:t>
            </a:r>
          </a:p>
          <a:p>
            <a:pPr marL="914400" lvl="1" indent="-514350">
              <a:spcAft>
                <a:spcPts val="600"/>
              </a:spcAft>
            </a:pPr>
            <a:r>
              <a:rPr lang="en-GB" sz="2200" dirty="0" smtClean="0"/>
              <a:t>RDR: located at nominal 150 GeV point in elec. main linac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GB" sz="2600" dirty="0" smtClean="0"/>
              <a:t>Reduced beam-power parameter set</a:t>
            </a:r>
          </a:p>
          <a:p>
            <a:pPr marL="914400" lvl="1" indent="-514350">
              <a:spcAft>
                <a:spcPts val="600"/>
              </a:spcAft>
            </a:pPr>
            <a:r>
              <a:rPr lang="en-GB" sz="2200" dirty="0" smtClean="0"/>
              <a:t>2625 </a:t>
            </a:r>
            <a:r>
              <a:rPr lang="en-GB" sz="2200" dirty="0" smtClean="0">
                <a:sym typeface="Wingdings"/>
              </a:rPr>
              <a:t> 1312 bunches per pulse (</a:t>
            </a:r>
            <a:r>
              <a:rPr lang="en-GB" sz="2200" dirty="0" smtClean="0">
                <a:sym typeface="Wingdings"/>
              </a:rPr>
              <a:t>8.8  5.8mA</a:t>
            </a:r>
            <a:r>
              <a:rPr lang="en-GB" sz="2200" dirty="0" smtClean="0">
                <a:sym typeface="Wingdings"/>
              </a:rPr>
              <a:t>)</a:t>
            </a:r>
            <a:endParaRPr lang="en-GB" sz="2200" dirty="0" smtClean="0"/>
          </a:p>
          <a:p>
            <a:pPr marL="914400" lvl="1" indent="-514350">
              <a:spcAft>
                <a:spcPts val="600"/>
              </a:spcAft>
            </a:pPr>
            <a:r>
              <a:rPr lang="en-GB" sz="2200" dirty="0" smtClean="0"/>
              <a:t>reduced klystron / modulator count (~30%)</a:t>
            </a:r>
          </a:p>
          <a:p>
            <a:pPr marL="914400" lvl="1" indent="-514350">
              <a:spcAft>
                <a:spcPts val="600"/>
              </a:spcAft>
            </a:pPr>
            <a:r>
              <a:rPr lang="en-GB" sz="2200" dirty="0" smtClean="0"/>
              <a:t>and…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GB" sz="2600" dirty="0" smtClean="0"/>
              <a:t>6.4</a:t>
            </a:r>
            <a:r>
              <a:rPr lang="en-GB" sz="2600" dirty="0" smtClean="0">
                <a:sym typeface="Wingdings"/>
              </a:rPr>
              <a:t></a:t>
            </a:r>
            <a:r>
              <a:rPr lang="en-GB" sz="2600" dirty="0" smtClean="0"/>
              <a:t>3.2km circumference Damping Ring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GB" sz="2600" dirty="0" smtClean="0"/>
              <a:t>Central region integration (general)</a:t>
            </a:r>
          </a:p>
          <a:p>
            <a:pPr marL="914400" lvl="1" indent="-514350">
              <a:spcAft>
                <a:spcPts val="600"/>
              </a:spcAft>
            </a:pPr>
            <a:r>
              <a:rPr lang="en-GB" sz="2200" dirty="0" smtClean="0"/>
              <a:t>RTML, sources and BDS integration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24639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ILC Published Parameters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9975727"/>
              </p:ext>
            </p:extLst>
          </p:nvPr>
        </p:nvGraphicFramePr>
        <p:xfrm>
          <a:off x="1295400" y="1879316"/>
          <a:ext cx="6415496" cy="3017520"/>
        </p:xfrm>
        <a:graphic>
          <a:graphicData uri="http://schemas.openxmlformats.org/drawingml/2006/table">
            <a:tbl>
              <a:tblPr bandRow="1">
                <a:tableStyleId>{638B1855-1B75-4FBE-930C-398BA8C253C6}</a:tableStyleId>
              </a:tblPr>
              <a:tblGrid>
                <a:gridCol w="2432472"/>
                <a:gridCol w="981325"/>
                <a:gridCol w="1255518"/>
                <a:gridCol w="1746181"/>
              </a:tblGrid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Collision rate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Hz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Number of bunches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1312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2625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Bunch population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×10</a:t>
                      </a:r>
                      <a:r>
                        <a:rPr lang="en-US" sz="1800" u="none" strike="noStrike" baseline="30000" dirty="0">
                          <a:effectLst/>
                        </a:rPr>
                        <a:t>10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Bunch separation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ns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554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366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Pulse current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mA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5.8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8.8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effectLst/>
                          <a:latin typeface="Arial"/>
                        </a:rPr>
                        <a:t>Beam pulse</a:t>
                      </a:r>
                      <a:r>
                        <a:rPr lang="en-US" sz="1800" b="0" i="0" u="none" strike="noStrike" baseline="0" dirty="0" smtClean="0">
                          <a:effectLst/>
                          <a:latin typeface="Arial"/>
                        </a:rPr>
                        <a:t> length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err="1" smtClean="0">
                          <a:effectLst/>
                          <a:latin typeface="Symbol" charset="2"/>
                          <a:cs typeface="Symbol" charset="2"/>
                        </a:rPr>
                        <a:t>m</a:t>
                      </a:r>
                      <a:r>
                        <a:rPr lang="en-US" sz="1800" b="0" i="0" u="none" strike="noStrike" dirty="0" err="1" smtClean="0">
                          <a:effectLst/>
                          <a:latin typeface="Arial"/>
                        </a:rPr>
                        <a:t>s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effectLst/>
                          <a:latin typeface="Arial"/>
                        </a:rPr>
                        <a:t>730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effectLst/>
                          <a:latin typeface="Arial"/>
                        </a:rPr>
                        <a:t>960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RMS bunch length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mm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0.3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Horizontal emittance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  <a:latin typeface="Symbol" charset="2"/>
                          <a:cs typeface="Symbol" charset="2"/>
                        </a:rPr>
                        <a:t>m</a:t>
                      </a:r>
                      <a:r>
                        <a:rPr lang="en-US" sz="1800" u="none" strike="noStrike" dirty="0">
                          <a:effectLst/>
                        </a:rPr>
                        <a:t>m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10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Vertical emittance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nm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35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Electron polarisation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%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80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524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Positron polarisation</a:t>
                      </a:r>
                      <a:endParaRPr lang="en-US" sz="18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%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30</a:t>
                      </a:r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50174" y="5743652"/>
            <a:ext cx="85951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http://</a:t>
            </a:r>
            <a:r>
              <a:rPr lang="en-GB" dirty="0" err="1"/>
              <a:t>ilc-edmsdirect.desy.de</a:t>
            </a:r>
            <a:r>
              <a:rPr lang="en-GB" dirty="0"/>
              <a:t>/</a:t>
            </a:r>
            <a:r>
              <a:rPr lang="en-GB" dirty="0" err="1"/>
              <a:t>ilc-edmsdirect</a:t>
            </a:r>
            <a:r>
              <a:rPr lang="en-GB" dirty="0"/>
              <a:t>/</a:t>
            </a:r>
            <a:r>
              <a:rPr lang="en-GB" dirty="0" err="1"/>
              <a:t>item.jsp?edmsid</a:t>
            </a:r>
            <a:r>
              <a:rPr lang="en-GB" dirty="0"/>
              <a:t>=D00000000925325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0174" y="1301655"/>
            <a:ext cx="3506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smtClean="0"/>
              <a:t>Centre-of-mass independent:</a:t>
            </a:r>
            <a:endParaRPr lang="en-GB" sz="2000" dirty="0"/>
          </a:p>
        </p:txBody>
      </p:sp>
      <p:sp>
        <p:nvSpPr>
          <p:cNvPr id="7" name="TextBox 6"/>
          <p:cNvSpPr txBox="1"/>
          <p:nvPr/>
        </p:nvSpPr>
        <p:spPr>
          <a:xfrm rot="20338805">
            <a:off x="6310502" y="1028542"/>
            <a:ext cx="1568607" cy="6463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Luminosity Upgrade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3654875" y="5099734"/>
            <a:ext cx="4727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3366FF"/>
                </a:solidFill>
              </a:rPr>
              <a:t>Advantage of SCRF technology: long pulses</a:t>
            </a:r>
            <a:endParaRPr lang="en-GB" dirty="0">
              <a:solidFill>
                <a:srgbClr val="3366FF"/>
              </a:solidFill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038062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ILC Published Parameters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135117" y="5779541"/>
            <a:ext cx="85951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http://</a:t>
            </a:r>
            <a:r>
              <a:rPr lang="en-GB" dirty="0" err="1"/>
              <a:t>ilc-edmsdirect.desy.de</a:t>
            </a:r>
            <a:r>
              <a:rPr lang="en-GB" dirty="0"/>
              <a:t>/</a:t>
            </a:r>
            <a:r>
              <a:rPr lang="en-GB" dirty="0" err="1"/>
              <a:t>ilc-edmsdirect</a:t>
            </a:r>
            <a:r>
              <a:rPr lang="en-GB" dirty="0"/>
              <a:t>/</a:t>
            </a:r>
            <a:r>
              <a:rPr lang="en-GB" dirty="0" err="1"/>
              <a:t>item.jsp?edmsid</a:t>
            </a:r>
            <a:r>
              <a:rPr lang="en-GB" dirty="0"/>
              <a:t>=D00000000925325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3977" y="1100590"/>
            <a:ext cx="3306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smtClean="0"/>
              <a:t>Centre-of-mass dependent:</a:t>
            </a:r>
            <a:endParaRPr lang="en-GB" sz="2000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28361425"/>
              </p:ext>
            </p:extLst>
          </p:nvPr>
        </p:nvGraphicFramePr>
        <p:xfrm>
          <a:off x="553977" y="1552743"/>
          <a:ext cx="7951615" cy="3798629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3171391"/>
                <a:gridCol w="1349130"/>
                <a:gridCol w="721994"/>
                <a:gridCol w="716117"/>
                <a:gridCol w="675582"/>
                <a:gridCol w="662070"/>
                <a:gridCol w="655331"/>
              </a:tblGrid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Centre-of-mass energy</a:t>
                      </a:r>
                      <a:endParaRPr lang="en-US" sz="2000" b="1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GeV</a:t>
                      </a:r>
                      <a:endParaRPr lang="en-US" sz="2000" b="1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effectLst/>
                        </a:rPr>
                        <a:t>200</a:t>
                      </a:r>
                      <a:endParaRPr lang="en-US" sz="2000" b="1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effectLst/>
                        </a:rPr>
                        <a:t>230</a:t>
                      </a:r>
                      <a:endParaRPr lang="en-US" sz="2000" b="1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effectLst/>
                        </a:rPr>
                        <a:t>250</a:t>
                      </a:r>
                      <a:endParaRPr lang="en-US" sz="2000" b="1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effectLst/>
                        </a:rPr>
                        <a:t>350</a:t>
                      </a:r>
                      <a:endParaRPr lang="en-US" sz="2000" b="1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effectLst/>
                        </a:rPr>
                        <a:t>500</a:t>
                      </a:r>
                      <a:endParaRPr lang="en-US" sz="2000" b="1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Electron RMS energy spread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0.21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0.19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0.19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0.16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0.12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Positron RMS energy spread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0.19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0.16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0.15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0.10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0.07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IP horizontal beta function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mm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16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16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12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15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11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IP vertical beta function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mm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0.48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0.48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0.48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0.48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0.48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IP RMS horizontal beam size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nm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904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843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700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662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474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IP RMS veritcal beam size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nm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9.3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8.6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8.3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7.0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5.9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Vertical disruption parameter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20.4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20.4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23.5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21.1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24.6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Enhancement factor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1.83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1.83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1.91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1.84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1.95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5568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Geometric luminosity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×10</a:t>
                      </a:r>
                      <a:r>
                        <a:rPr lang="en-US" sz="1600" u="none" strike="noStrike" baseline="30000" dirty="0">
                          <a:effectLst/>
                        </a:rPr>
                        <a:t>34</a:t>
                      </a:r>
                      <a:r>
                        <a:rPr lang="en-US" sz="1600" u="none" strike="noStrike" dirty="0">
                          <a:effectLst/>
                        </a:rPr>
                        <a:t> cm</a:t>
                      </a:r>
                      <a:r>
                        <a:rPr lang="en-US" sz="1600" u="none" strike="noStrike" baseline="30000" dirty="0">
                          <a:effectLst/>
                        </a:rPr>
                        <a:t>-2</a:t>
                      </a:r>
                      <a:r>
                        <a:rPr lang="en-US" sz="1600" u="none" strike="noStrike" dirty="0">
                          <a:effectLst/>
                        </a:rPr>
                        <a:t>s</a:t>
                      </a:r>
                      <a:r>
                        <a:rPr lang="en-US" sz="1600" u="none" strike="noStrike" baseline="30000" dirty="0">
                          <a:effectLst/>
                        </a:rPr>
                        <a:t>-1 </a:t>
                      </a:r>
                      <a:endParaRPr lang="en-US" sz="1600" b="0" i="0" u="none" strike="noStrike" baseline="30000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0.25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0.29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0.36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0.45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0.75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Luminosity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×10</a:t>
                      </a:r>
                      <a:r>
                        <a:rPr lang="en-US" sz="1600" b="1" u="none" strike="noStrike" baseline="30000" dirty="0" smtClean="0">
                          <a:solidFill>
                            <a:srgbClr val="FFFF00"/>
                          </a:solidFill>
                          <a:effectLst/>
                        </a:rPr>
                        <a:t>34</a:t>
                      </a:r>
                      <a:r>
                        <a:rPr lang="en-US" sz="16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 cm</a:t>
                      </a:r>
                      <a:r>
                        <a:rPr lang="en-US" sz="1600" b="1" u="none" strike="noStrike" baseline="30000" dirty="0" smtClean="0">
                          <a:solidFill>
                            <a:srgbClr val="FFFF00"/>
                          </a:solidFill>
                          <a:effectLst/>
                        </a:rPr>
                        <a:t>-2</a:t>
                      </a:r>
                      <a:r>
                        <a:rPr lang="en-US" sz="16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s</a:t>
                      </a:r>
                      <a:r>
                        <a:rPr lang="en-US" sz="1600" b="1" u="none" strike="noStrike" baseline="30000" dirty="0" smtClean="0">
                          <a:solidFill>
                            <a:srgbClr val="FFFF00"/>
                          </a:solidFill>
                          <a:effectLst/>
                        </a:rPr>
                        <a:t>-1 </a:t>
                      </a:r>
                      <a:endParaRPr lang="en-US" sz="1600" b="1" i="0" u="none" strike="noStrike" baseline="30000" dirty="0" smtClean="0">
                        <a:solidFill>
                          <a:srgbClr val="FFFF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0.50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0.59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0.75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0.93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1.8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smtClean="0">
                          <a:effectLst/>
                        </a:rPr>
                        <a:t>% luminosity </a:t>
                      </a:r>
                      <a:r>
                        <a:rPr lang="en-US" sz="1600" u="none" strike="noStrike" dirty="0">
                          <a:effectLst/>
                        </a:rPr>
                        <a:t>in top 1</a:t>
                      </a:r>
                      <a:r>
                        <a:rPr lang="en-US" sz="1600" u="none" strike="noStrike" dirty="0" smtClean="0">
                          <a:effectLst/>
                        </a:rPr>
                        <a:t>% </a:t>
                      </a:r>
                      <a:r>
                        <a:rPr lang="en-US" sz="1600" u="none" strike="noStrike" dirty="0" smtClean="0"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u="none" strike="noStrike" dirty="0" smtClean="0">
                          <a:effectLst/>
                        </a:rPr>
                        <a:t>E/E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92%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90%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84%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79%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63%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Average energy loss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5110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smtClean="0">
                          <a:effectLst/>
                        </a:rPr>
                        <a:t>Pairs / BX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×10</a:t>
                      </a:r>
                      <a:r>
                        <a:rPr lang="en-US" sz="1600" u="none" strike="noStrike" baseline="30000" dirty="0">
                          <a:effectLst/>
                        </a:rPr>
                        <a:t>3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41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50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70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89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139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8913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smtClean="0">
                          <a:effectLst/>
                        </a:rPr>
                        <a:t>Total pair energy / BX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TeV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24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34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51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108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344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</a:tbl>
          </a:graphicData>
        </a:graphic>
      </p:graphicFrame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667168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ILC Published Parameters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135117" y="5779541"/>
            <a:ext cx="85951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http://</a:t>
            </a:r>
            <a:r>
              <a:rPr lang="en-GB" dirty="0" err="1"/>
              <a:t>ilc-edmsdirect.desy.de</a:t>
            </a:r>
            <a:r>
              <a:rPr lang="en-GB" dirty="0"/>
              <a:t>/</a:t>
            </a:r>
            <a:r>
              <a:rPr lang="en-GB" dirty="0" err="1"/>
              <a:t>ilc-edmsdirect</a:t>
            </a:r>
            <a:r>
              <a:rPr lang="en-GB" dirty="0"/>
              <a:t>/</a:t>
            </a:r>
            <a:r>
              <a:rPr lang="en-GB" dirty="0" err="1"/>
              <a:t>item.jsp?edmsid</a:t>
            </a:r>
            <a:r>
              <a:rPr lang="en-GB" dirty="0"/>
              <a:t>=D00000000925325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3977" y="1100590"/>
            <a:ext cx="33068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 smtClean="0"/>
              <a:t>Centre-of-mass dependent:</a:t>
            </a:r>
            <a:endParaRPr lang="en-GB" sz="2000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4395253"/>
              </p:ext>
            </p:extLst>
          </p:nvPr>
        </p:nvGraphicFramePr>
        <p:xfrm>
          <a:off x="553977" y="1552743"/>
          <a:ext cx="7951615" cy="3798629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3171391"/>
                <a:gridCol w="1349130"/>
                <a:gridCol w="721994"/>
                <a:gridCol w="716117"/>
                <a:gridCol w="675582"/>
                <a:gridCol w="662070"/>
                <a:gridCol w="655331"/>
              </a:tblGrid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Centre-of-mass energy</a:t>
                      </a:r>
                      <a:endParaRPr lang="en-US" sz="2000" b="1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GeV</a:t>
                      </a:r>
                      <a:endParaRPr lang="en-US" sz="2000" b="1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solidFill>
                            <a:srgbClr val="A6A6A6"/>
                          </a:solidFill>
                          <a:effectLst/>
                        </a:rPr>
                        <a:t>200</a:t>
                      </a:r>
                      <a:endParaRPr lang="en-US" sz="2000" b="1" i="0" u="none" strike="noStrike" dirty="0">
                        <a:solidFill>
                          <a:srgbClr val="A6A6A6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solidFill>
                            <a:srgbClr val="A6A6A6"/>
                          </a:solidFill>
                          <a:effectLst/>
                        </a:rPr>
                        <a:t>230</a:t>
                      </a:r>
                      <a:endParaRPr lang="en-US" sz="2000" b="1" i="0" u="none" strike="noStrike" dirty="0">
                        <a:solidFill>
                          <a:srgbClr val="A6A6A6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solidFill>
                            <a:srgbClr val="A6A6A6"/>
                          </a:solidFill>
                          <a:effectLst/>
                        </a:rPr>
                        <a:t>250</a:t>
                      </a:r>
                      <a:endParaRPr lang="en-US" sz="2000" b="1" i="0" u="none" strike="noStrike" dirty="0">
                        <a:solidFill>
                          <a:srgbClr val="A6A6A6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solidFill>
                            <a:srgbClr val="A6A6A6"/>
                          </a:solidFill>
                          <a:effectLst/>
                        </a:rPr>
                        <a:t>350</a:t>
                      </a:r>
                      <a:endParaRPr lang="en-US" sz="2000" b="1" i="0" u="none" strike="noStrike" dirty="0">
                        <a:solidFill>
                          <a:srgbClr val="A6A6A6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effectLst/>
                        </a:rPr>
                        <a:t>500</a:t>
                      </a:r>
                      <a:endParaRPr lang="en-US" sz="2000" b="1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Electron RMS energy spread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0.21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0.19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0.19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0.16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0.12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Positron RMS energy spread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0.19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0.16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0.15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0.10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0.07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IP horizontal beta function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mm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16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16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12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15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11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IP vertical beta function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mm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0.48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0.48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0.48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0.48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0.48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IP RMS horizontal beam size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nm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904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843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700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662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474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IP RMS veritcal beam size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nm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9.3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8.6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8.3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7.0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5.9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Vertical disruption parameter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20.4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20.4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23.5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21.1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24.6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Enhancement factor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1.83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1.83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1.91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1.84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1.95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5568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Geometric luminosity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×10</a:t>
                      </a:r>
                      <a:r>
                        <a:rPr lang="en-US" sz="1600" u="none" strike="noStrike" baseline="30000" dirty="0">
                          <a:effectLst/>
                        </a:rPr>
                        <a:t>34</a:t>
                      </a:r>
                      <a:r>
                        <a:rPr lang="en-US" sz="1600" u="none" strike="noStrike" dirty="0">
                          <a:effectLst/>
                        </a:rPr>
                        <a:t> cm</a:t>
                      </a:r>
                      <a:r>
                        <a:rPr lang="en-US" sz="1600" u="none" strike="noStrike" baseline="30000" dirty="0">
                          <a:effectLst/>
                        </a:rPr>
                        <a:t>-2</a:t>
                      </a:r>
                      <a:r>
                        <a:rPr lang="en-US" sz="1600" u="none" strike="noStrike" dirty="0">
                          <a:effectLst/>
                        </a:rPr>
                        <a:t>s</a:t>
                      </a:r>
                      <a:r>
                        <a:rPr lang="en-US" sz="1600" u="none" strike="noStrike" baseline="30000" dirty="0">
                          <a:effectLst/>
                        </a:rPr>
                        <a:t>-1 </a:t>
                      </a:r>
                      <a:endParaRPr lang="en-US" sz="1600" b="0" i="0" u="none" strike="noStrike" baseline="30000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0.25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0.29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0.36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0.45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0.75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solidFill>
                            <a:srgbClr val="FFFF00"/>
                          </a:solidFill>
                          <a:effectLst/>
                        </a:rPr>
                        <a:t>Luminosity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×10</a:t>
                      </a:r>
                      <a:r>
                        <a:rPr lang="en-US" sz="1600" b="1" u="none" strike="noStrike" baseline="30000" dirty="0" smtClean="0">
                          <a:solidFill>
                            <a:srgbClr val="FFFF00"/>
                          </a:solidFill>
                          <a:effectLst/>
                        </a:rPr>
                        <a:t>34</a:t>
                      </a:r>
                      <a:r>
                        <a:rPr lang="en-US" sz="16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 cm</a:t>
                      </a:r>
                      <a:r>
                        <a:rPr lang="en-US" sz="1600" b="1" u="none" strike="noStrike" baseline="30000" dirty="0" smtClean="0">
                          <a:solidFill>
                            <a:srgbClr val="FFFF00"/>
                          </a:solidFill>
                          <a:effectLst/>
                        </a:rPr>
                        <a:t>-2</a:t>
                      </a:r>
                      <a:r>
                        <a:rPr lang="en-US" sz="16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s</a:t>
                      </a:r>
                      <a:r>
                        <a:rPr lang="en-US" sz="1600" b="1" u="none" strike="noStrike" baseline="30000" dirty="0" smtClean="0">
                          <a:solidFill>
                            <a:srgbClr val="FFFF00"/>
                          </a:solidFill>
                          <a:effectLst/>
                        </a:rPr>
                        <a:t>-1 </a:t>
                      </a:r>
                      <a:endParaRPr lang="en-US" sz="1600" b="1" i="0" u="none" strike="noStrike" baseline="30000" dirty="0" smtClean="0">
                        <a:solidFill>
                          <a:srgbClr val="FFFF00"/>
                        </a:solidFill>
                        <a:effectLst/>
                        <a:latin typeface="+mn-lt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0.50</a:t>
                      </a:r>
                      <a:endParaRPr lang="en-US" sz="2000" b="1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0.59</a:t>
                      </a:r>
                      <a:endParaRPr lang="en-US" sz="2000" b="1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 smtClean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0.75</a:t>
                      </a:r>
                      <a:endParaRPr lang="en-US" sz="2000" b="1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0.93</a:t>
                      </a:r>
                      <a:endParaRPr lang="en-US" sz="2000" b="1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 smtClean="0">
                          <a:solidFill>
                            <a:srgbClr val="FFFF00"/>
                          </a:solidFill>
                          <a:effectLst/>
                        </a:rPr>
                        <a:t>1.8</a:t>
                      </a:r>
                      <a:endParaRPr lang="en-US" sz="2000" b="1" i="0" u="none" strike="noStrike" dirty="0">
                        <a:solidFill>
                          <a:srgbClr val="FFFF00"/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smtClean="0">
                          <a:effectLst/>
                        </a:rPr>
                        <a:t>% luminosity </a:t>
                      </a:r>
                      <a:r>
                        <a:rPr lang="en-US" sz="1600" u="none" strike="noStrike" dirty="0">
                          <a:effectLst/>
                        </a:rPr>
                        <a:t>in top 1</a:t>
                      </a:r>
                      <a:r>
                        <a:rPr lang="en-US" sz="1600" u="none" strike="noStrike" dirty="0" smtClean="0">
                          <a:effectLst/>
                        </a:rPr>
                        <a:t>% </a:t>
                      </a:r>
                      <a:r>
                        <a:rPr lang="en-US" sz="1600" u="none" strike="noStrike" dirty="0" smtClean="0">
                          <a:effectLst/>
                          <a:latin typeface="Symbol" charset="2"/>
                          <a:cs typeface="Symbol" charset="2"/>
                        </a:rPr>
                        <a:t>D</a:t>
                      </a:r>
                      <a:r>
                        <a:rPr lang="en-US" sz="1600" u="none" strike="noStrike" dirty="0" smtClean="0">
                          <a:effectLst/>
                        </a:rPr>
                        <a:t>E/E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92%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90%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84%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79%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63%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3474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Average energy loss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1%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1%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1%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2%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4%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25110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smtClean="0">
                          <a:effectLst/>
                        </a:rPr>
                        <a:t>Pairs / BX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×10</a:t>
                      </a:r>
                      <a:r>
                        <a:rPr lang="en-US" sz="1600" u="none" strike="noStrike" baseline="30000" dirty="0">
                          <a:effectLst/>
                        </a:rPr>
                        <a:t>3</a:t>
                      </a:r>
                      <a:r>
                        <a:rPr lang="en-US" sz="1600" u="none" strike="noStrike" dirty="0">
                          <a:effectLst/>
                        </a:rPr>
                        <a:t> 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41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50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70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89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139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  <a:tr h="18913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 smtClean="0">
                          <a:effectLst/>
                        </a:rPr>
                        <a:t>Total pair energy / BX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TeV</a:t>
                      </a:r>
                      <a:endParaRPr lang="en-US" sz="1600" b="0" i="0" u="none" strike="noStrike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24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34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51</a:t>
                      </a:r>
                      <a:endParaRPr lang="en-US" sz="1600" b="0" i="0" u="none" strike="noStrike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bg1">
                              <a:lumMod val="65000"/>
                            </a:schemeClr>
                          </a:solidFill>
                          <a:effectLst/>
                        </a:rPr>
                        <a:t>108</a:t>
                      </a:r>
                      <a:endParaRPr lang="en-US" sz="1600" b="0" i="0" u="none" strike="noStrike" dirty="0">
                        <a:solidFill>
                          <a:schemeClr val="bg1">
                            <a:lumMod val="65000"/>
                          </a:schemeClr>
                        </a:solidFill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344</a:t>
                      </a:r>
                      <a:endParaRPr lang="en-US" sz="1600" b="0" i="0" u="none" strike="noStrike" dirty="0">
                        <a:effectLst/>
                        <a:latin typeface="Arial"/>
                      </a:endParaRPr>
                    </a:p>
                  </a:txBody>
                  <a:tcPr marL="0" marR="0" marT="0" marB="0" anchor="b"/>
                </a:tc>
              </a:tr>
            </a:tbl>
          </a:graphicData>
        </a:graphic>
      </p:graphicFrame>
      <p:sp>
        <p:nvSpPr>
          <p:cNvPr id="7" name="Oval 6"/>
          <p:cNvSpPr/>
          <p:nvPr/>
        </p:nvSpPr>
        <p:spPr bwMode="auto">
          <a:xfrm>
            <a:off x="7927682" y="1289355"/>
            <a:ext cx="802598" cy="4278841"/>
          </a:xfrm>
          <a:prstGeom prst="ellipse">
            <a:avLst/>
          </a:prstGeom>
          <a:noFill/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ctr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36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61082" y="1041087"/>
            <a:ext cx="3554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rgbClr val="0000FF"/>
                </a:solidFill>
              </a:rPr>
              <a:t>Focus of design (and cost!) effort</a:t>
            </a:r>
            <a:endParaRPr lang="en-GB" dirty="0">
              <a:solidFill>
                <a:srgbClr val="0000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13.12.12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N. Walker ILC PAC TDR review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B6FA28-7AEC-3F43-9C2D-3DB969CFEC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206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Tm="1000">
        <p:fade/>
      </p:transition>
    </mc:Choice>
    <mc:Fallback xmlns="">
      <p:transition xmlns:p14="http://schemas.microsoft.com/office/powerpoint/2010/main" advTm="1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">
      <a:majorFont>
        <a:latin typeface="Arial"/>
        <a:ea typeface="Arial Unicode MS"/>
        <a:cs typeface="Arial Unicode MS"/>
      </a:majorFont>
      <a:minorFont>
        <a:latin typeface="Arial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solidFill>
            <a:srgbClr val="800000"/>
          </a:solidFill>
        </a:ln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ctr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ctr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36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Arial Unicode MS" pitchFamily="34" charset="-128"/>
            <a:cs typeface="Arial Unicode MS" pitchFamily="34" charset="-128"/>
          </a:defRPr>
        </a:defPPr>
      </a:lstStyle>
    </a:lnDef>
  </a:objectDefaults>
  <a:extraClrSchemeLst>
    <a:extraClrScheme>
      <a:clrScheme name="blan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2887</TotalTime>
  <Words>3060</Words>
  <Application>Microsoft Macintosh PowerPoint</Application>
  <PresentationFormat>On-screen Show (4:3)</PresentationFormat>
  <Paragraphs>912</Paragraphs>
  <Slides>41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Default Theme</vt:lpstr>
      <vt:lpstr>ILC Design Overview</vt:lpstr>
      <vt:lpstr>Contents</vt:lpstr>
      <vt:lpstr>Requirements from ‘the customers’</vt:lpstr>
      <vt:lpstr>ILC in a Nutshell</vt:lpstr>
      <vt:lpstr>Design Evolution: RDRTDR</vt:lpstr>
      <vt:lpstr>Scope of Design Changes</vt:lpstr>
      <vt:lpstr>ILC Published Parameters</vt:lpstr>
      <vt:lpstr>ILC Published Parameters</vt:lpstr>
      <vt:lpstr>ILC Published Parameters</vt:lpstr>
      <vt:lpstr>ILC Footprint</vt:lpstr>
      <vt:lpstr>Site-Dependent Designs</vt:lpstr>
      <vt:lpstr>SCRF Linac Technology </vt:lpstr>
      <vt:lpstr>RF Power Source</vt:lpstr>
      <vt:lpstr>Main Linac Parameters (500 GeV)</vt:lpstr>
      <vt:lpstr>Site Dependence I: KCS</vt:lpstr>
      <vt:lpstr>Site Dependence I: KCS</vt:lpstr>
      <vt:lpstr>Site Dependence II: DKS</vt:lpstr>
      <vt:lpstr>Site Dependence II: DKS</vt:lpstr>
      <vt:lpstr>ILC in a Nutshell</vt:lpstr>
      <vt:lpstr>Ring To Main Linac (RTML)</vt:lpstr>
      <vt:lpstr>RTML / Bunch Compressor</vt:lpstr>
      <vt:lpstr>Central Region</vt:lpstr>
      <vt:lpstr>Central Region</vt:lpstr>
      <vt:lpstr>Damping Rings</vt:lpstr>
      <vt:lpstr>Positron Source (central region)</vt:lpstr>
      <vt:lpstr>Polarised Electron Source </vt:lpstr>
      <vt:lpstr>BDS and MDI</vt:lpstr>
      <vt:lpstr>IR region (Final Doublet)</vt:lpstr>
      <vt:lpstr>MDI (Detector Hall)</vt:lpstr>
      <vt:lpstr>MDI (Detector Hall)</vt:lpstr>
      <vt:lpstr>Central Region Integration</vt:lpstr>
      <vt:lpstr>Where are we?</vt:lpstr>
      <vt:lpstr>Emittance Preservation</vt:lpstr>
      <vt:lpstr>Emittance Budgets</vt:lpstr>
      <vt:lpstr>Low Ecm Running (&lt;300 GeV)</vt:lpstr>
      <vt:lpstr>Luminosity Upgrade</vt:lpstr>
      <vt:lpstr>Luminosity Upgrade</vt:lpstr>
      <vt:lpstr>TeV Upgrade</vt:lpstr>
      <vt:lpstr>TeV upgrade: Construction Scenario</vt:lpstr>
      <vt:lpstr>TeV Parameters (2 sets)</vt:lpstr>
      <vt:lpstr>Detailed Presentations</vt:lpstr>
    </vt:vector>
  </TitlesOfParts>
  <Manager/>
  <Company>DESY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ILC Design Overview</dc:title>
  <dc:subject/>
  <dc:creator>Nicholas Walker</dc:creator>
  <cp:keywords/>
  <dc:description/>
  <cp:lastModifiedBy>Nicholas Walker</cp:lastModifiedBy>
  <cp:revision>109</cp:revision>
  <dcterms:created xsi:type="dcterms:W3CDTF">2012-11-09T10:08:36Z</dcterms:created>
  <dcterms:modified xsi:type="dcterms:W3CDTF">2012-12-12T13:15:28Z</dcterms:modified>
  <cp:category/>
</cp:coreProperties>
</file>

<file path=docProps/thumbnail.jpeg>
</file>